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5"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 id="269" r:id="rId15"/>
    <p:sldId id="270" r:id="rId16"/>
    <p:sldId id="271" r:id="rId17"/>
    <p:sldId id="272" r:id="rId18"/>
    <p:sldId id="274" r:id="rId19"/>
    <p:sldId id="276" r:id="rId20"/>
    <p:sldId id="275" r:id="rId21"/>
    <p:sldId id="277" r:id="rId22"/>
    <p:sldId id="279"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C0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0"/>
  </p:normalViewPr>
  <p:slideViewPr>
    <p:cSldViewPr snapToGrid="0">
      <p:cViewPr varScale="1">
        <p:scale>
          <a:sx n="81" d="100"/>
          <a:sy n="81" d="100"/>
        </p:scale>
        <p:origin x="72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B9A64-C8EF-4320-BB16-38A4B2572728}" type="datetimeFigureOut">
              <a:rPr lang="zh-TW" altLang="en-US" smtClean="0"/>
              <a:t>2022/10/4</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10E5B-2F9E-456A-A551-5FAB805740C8}" type="slidenum">
              <a:rPr lang="zh-TW" altLang="en-US" smtClean="0"/>
              <a:t>‹#›</a:t>
            </a:fld>
            <a:endParaRPr lang="zh-TW" altLang="en-US"/>
          </a:p>
        </p:txBody>
      </p:sp>
    </p:spTree>
    <p:extLst>
      <p:ext uri="{BB962C8B-B14F-4D97-AF65-F5344CB8AC3E}">
        <p14:creationId xmlns:p14="http://schemas.microsoft.com/office/powerpoint/2010/main" val="3540752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11</a:t>
            </a:fld>
            <a:endParaRPr lang="zh-TW" altLang="en-US"/>
          </a:p>
        </p:txBody>
      </p:sp>
    </p:spTree>
    <p:extLst>
      <p:ext uri="{BB962C8B-B14F-4D97-AF65-F5344CB8AC3E}">
        <p14:creationId xmlns:p14="http://schemas.microsoft.com/office/powerpoint/2010/main" val="2494170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23</a:t>
            </a:fld>
            <a:endParaRPr lang="zh-TW" altLang="en-US"/>
          </a:p>
        </p:txBody>
      </p:sp>
    </p:spTree>
    <p:extLst>
      <p:ext uri="{BB962C8B-B14F-4D97-AF65-F5344CB8AC3E}">
        <p14:creationId xmlns:p14="http://schemas.microsoft.com/office/powerpoint/2010/main" val="162281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24</a:t>
            </a:fld>
            <a:endParaRPr lang="zh-TW" altLang="en-US"/>
          </a:p>
        </p:txBody>
      </p:sp>
    </p:spTree>
    <p:extLst>
      <p:ext uri="{BB962C8B-B14F-4D97-AF65-F5344CB8AC3E}">
        <p14:creationId xmlns:p14="http://schemas.microsoft.com/office/powerpoint/2010/main" val="26167073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25</a:t>
            </a:fld>
            <a:endParaRPr lang="zh-TW" altLang="en-US"/>
          </a:p>
        </p:txBody>
      </p:sp>
    </p:spTree>
    <p:extLst>
      <p:ext uri="{BB962C8B-B14F-4D97-AF65-F5344CB8AC3E}">
        <p14:creationId xmlns:p14="http://schemas.microsoft.com/office/powerpoint/2010/main" val="2527972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15</a:t>
            </a:fld>
            <a:endParaRPr lang="zh-TW" altLang="en-US"/>
          </a:p>
        </p:txBody>
      </p:sp>
    </p:spTree>
    <p:extLst>
      <p:ext uri="{BB962C8B-B14F-4D97-AF65-F5344CB8AC3E}">
        <p14:creationId xmlns:p14="http://schemas.microsoft.com/office/powerpoint/2010/main" val="984123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16</a:t>
            </a:fld>
            <a:endParaRPr lang="zh-TW" altLang="en-US"/>
          </a:p>
        </p:txBody>
      </p:sp>
    </p:spTree>
    <p:extLst>
      <p:ext uri="{BB962C8B-B14F-4D97-AF65-F5344CB8AC3E}">
        <p14:creationId xmlns:p14="http://schemas.microsoft.com/office/powerpoint/2010/main" val="177681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17</a:t>
            </a:fld>
            <a:endParaRPr lang="zh-TW" altLang="en-US"/>
          </a:p>
        </p:txBody>
      </p:sp>
    </p:spTree>
    <p:extLst>
      <p:ext uri="{BB962C8B-B14F-4D97-AF65-F5344CB8AC3E}">
        <p14:creationId xmlns:p14="http://schemas.microsoft.com/office/powerpoint/2010/main" val="2040738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18</a:t>
            </a:fld>
            <a:endParaRPr lang="zh-TW" altLang="en-US"/>
          </a:p>
        </p:txBody>
      </p:sp>
    </p:spTree>
    <p:extLst>
      <p:ext uri="{BB962C8B-B14F-4D97-AF65-F5344CB8AC3E}">
        <p14:creationId xmlns:p14="http://schemas.microsoft.com/office/powerpoint/2010/main" val="1601060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19</a:t>
            </a:fld>
            <a:endParaRPr lang="zh-TW" altLang="en-US"/>
          </a:p>
        </p:txBody>
      </p:sp>
    </p:spTree>
    <p:extLst>
      <p:ext uri="{BB962C8B-B14F-4D97-AF65-F5344CB8AC3E}">
        <p14:creationId xmlns:p14="http://schemas.microsoft.com/office/powerpoint/2010/main" val="375921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20</a:t>
            </a:fld>
            <a:endParaRPr lang="zh-TW" altLang="en-US"/>
          </a:p>
        </p:txBody>
      </p:sp>
    </p:spTree>
    <p:extLst>
      <p:ext uri="{BB962C8B-B14F-4D97-AF65-F5344CB8AC3E}">
        <p14:creationId xmlns:p14="http://schemas.microsoft.com/office/powerpoint/2010/main" val="667805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21</a:t>
            </a:fld>
            <a:endParaRPr lang="zh-TW" altLang="en-US"/>
          </a:p>
        </p:txBody>
      </p:sp>
    </p:spTree>
    <p:extLst>
      <p:ext uri="{BB962C8B-B14F-4D97-AF65-F5344CB8AC3E}">
        <p14:creationId xmlns:p14="http://schemas.microsoft.com/office/powerpoint/2010/main" val="2939515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22</a:t>
            </a:fld>
            <a:endParaRPr lang="zh-TW" altLang="en-US"/>
          </a:p>
        </p:txBody>
      </p:sp>
    </p:spTree>
    <p:extLst>
      <p:ext uri="{BB962C8B-B14F-4D97-AF65-F5344CB8AC3E}">
        <p14:creationId xmlns:p14="http://schemas.microsoft.com/office/powerpoint/2010/main" val="366264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510953D-634B-4706-8D1B-3A07F7470024}" type="slidenum">
              <a:rPr lang="zh-TW" altLang="en-US" smtClean="0"/>
              <a:t>‹#›</a:t>
            </a:fld>
            <a:endParaRPr lang="zh-TW"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76843393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4087719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2635713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2413820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2613385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3188260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379245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4109596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4F73B5-2E58-4B02-A037-868796317B4D}" type="datetimeFigureOut">
              <a:rPr lang="zh-TW" altLang="en-US" smtClean="0"/>
              <a:t>2022/10/4</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1274743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輔助字幕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4F73B5-2E58-4B02-A037-868796317B4D}" type="datetimeFigureOut">
              <a:rPr lang="zh-TW" altLang="en-US" smtClean="0"/>
              <a:t>2022/10/4</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21484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4F73B5-2E58-4B02-A037-868796317B4D}" type="datetimeFigureOut">
              <a:rPr lang="zh-TW" altLang="en-US" smtClean="0"/>
              <a:t>2022/10/4</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9950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74F73B5-2E58-4B02-A037-868796317B4D}" type="datetimeFigureOut">
              <a:rPr lang="zh-TW" altLang="en-US" smtClean="0"/>
              <a:t>2022/10/4</a:t>
            </a:fld>
            <a:endParaRPr lang="zh-TW"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zh-TW"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510953D-634B-4706-8D1B-3A07F7470024}" type="slidenum">
              <a:rPr lang="zh-TW" altLang="en-US" smtClean="0"/>
              <a:t>‹#›</a:t>
            </a:fld>
            <a:endParaRPr lang="zh-TW"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37127397"/>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glfw.org/docs/3.3/group__keys.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s://www.glfw.org/docs/3.3/input_guide.html#input_key"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my.visualstudio.com/Downloads?q=visual%20studio%202019&amp;wt.mc_id=o~msft~vscom~older-download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25.png"/><Relationship Id="rId4"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learnopengl.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www.glfw.org/docs/3.3/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46933A-69D7-2ADB-1D20-D442EAC69E65}"/>
              </a:ext>
            </a:extLst>
          </p:cNvPr>
          <p:cNvSpPr>
            <a:spLocks noGrp="1"/>
          </p:cNvSpPr>
          <p:nvPr>
            <p:ph type="ctrTitle"/>
          </p:nvPr>
        </p:nvSpPr>
        <p:spPr/>
        <p:txBody>
          <a:bodyPr/>
          <a:lstStyle/>
          <a:p>
            <a:r>
              <a:rPr lang="en-US" altLang="zh-TW" dirty="0"/>
              <a:t>HW1 Tutorial</a:t>
            </a:r>
            <a:endParaRPr lang="zh-TW" altLang="en-US" dirty="0"/>
          </a:p>
        </p:txBody>
      </p:sp>
    </p:spTree>
    <p:extLst>
      <p:ext uri="{BB962C8B-B14F-4D97-AF65-F5344CB8AC3E}">
        <p14:creationId xmlns:p14="http://schemas.microsoft.com/office/powerpoint/2010/main" val="429402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6352632-ACB9-4587-01EF-4C7313F668D5}"/>
              </a:ext>
            </a:extLst>
          </p:cNvPr>
          <p:cNvSpPr>
            <a:spLocks noGrp="1"/>
          </p:cNvSpPr>
          <p:nvPr>
            <p:ph type="title"/>
          </p:nvPr>
        </p:nvSpPr>
        <p:spPr/>
        <p:txBody>
          <a:bodyPr/>
          <a:lstStyle/>
          <a:p>
            <a:r>
              <a:rPr lang="en-US" altLang="zh-TW" dirty="0"/>
              <a:t>Display loop</a:t>
            </a:r>
            <a:endParaRPr lang="zh-TW" altLang="en-US" dirty="0"/>
          </a:p>
        </p:txBody>
      </p:sp>
      <p:sp>
        <p:nvSpPr>
          <p:cNvPr id="3" name="內容版面配置區 2">
            <a:extLst>
              <a:ext uri="{FF2B5EF4-FFF2-40B4-BE49-F238E27FC236}">
                <a16:creationId xmlns:a16="http://schemas.microsoft.com/office/drawing/2014/main" id="{62434FDC-1B89-0A15-47F5-9DCD9CA6CD31}"/>
              </a:ext>
            </a:extLst>
          </p:cNvPr>
          <p:cNvSpPr>
            <a:spLocks noGrp="1"/>
          </p:cNvSpPr>
          <p:nvPr>
            <p:ph idx="1"/>
          </p:nvPr>
        </p:nvSpPr>
        <p:spPr>
          <a:xfrm>
            <a:off x="1371600" y="1781667"/>
            <a:ext cx="9601200" cy="4085734"/>
          </a:xfrm>
        </p:spPr>
        <p:txBody>
          <a:bodyPr/>
          <a:lstStyle/>
          <a:p>
            <a:pPr marL="0" indent="0">
              <a:buNone/>
            </a:pPr>
            <a:r>
              <a:rPr lang="en-US" altLang="zh-TW" dirty="0">
                <a:latin typeface="Calibri" panose="020F0502020204030204" pitchFamily="34" charset="0"/>
                <a:cs typeface="Calibri" panose="020F0502020204030204" pitchFamily="34" charset="0"/>
              </a:rPr>
              <a:t>Before we start to draw, we first need to clear the color buffer and depth buffer</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glClearColor</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red,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green,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blue,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alpha)</a:t>
            </a:r>
          </a:p>
          <a:p>
            <a:pPr marL="0" indent="0">
              <a:buNone/>
            </a:pPr>
            <a:r>
              <a:rPr lang="en-US" altLang="zh-TW" dirty="0">
                <a:latin typeface="Calibri" panose="020F0502020204030204" pitchFamily="34" charset="0"/>
                <a:cs typeface="Calibri" panose="020F0502020204030204" pitchFamily="34" charset="0"/>
              </a:rPr>
              <a:t>Set the color value OpenGL uses to reset color buffer</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glClear</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GLbitfield</a:t>
            </a:r>
            <a:r>
              <a:rPr lang="en-US" altLang="zh-TW" dirty="0">
                <a:latin typeface="Calibri" panose="020F0502020204030204" pitchFamily="34" charset="0"/>
                <a:cs typeface="Calibri" panose="020F0502020204030204" pitchFamily="34" charset="0"/>
              </a:rPr>
              <a:t> mask)</a:t>
            </a:r>
          </a:p>
          <a:p>
            <a:pPr marL="0" indent="0">
              <a:buNone/>
            </a:pPr>
            <a:r>
              <a:rPr lang="en-US" altLang="zh-TW" dirty="0">
                <a:latin typeface="Calibri" panose="020F0502020204030204" pitchFamily="34" charset="0"/>
                <a:cs typeface="Calibri" panose="020F0502020204030204" pitchFamily="34" charset="0"/>
              </a:rPr>
              <a:t>Clear specified buffer</a:t>
            </a:r>
          </a:p>
          <a:p>
            <a:pPr marL="0" indent="0">
              <a:buNone/>
            </a:pPr>
            <a:r>
              <a:rPr lang="en-US" altLang="zh-TW" dirty="0">
                <a:latin typeface="Calibri" panose="020F0502020204030204" pitchFamily="34" charset="0"/>
                <a:cs typeface="Calibri" panose="020F0502020204030204" pitchFamily="34" charset="0"/>
              </a:rPr>
              <a:t>mask: 	GL_COLOR_BUFFER_BIT: clear color buffer</a:t>
            </a:r>
          </a:p>
          <a:p>
            <a:pPr marL="0" indent="0">
              <a:buNone/>
            </a:pPr>
            <a:r>
              <a:rPr lang="en-US" altLang="zh-TW" dirty="0">
                <a:latin typeface="Calibri" panose="020F0502020204030204" pitchFamily="34" charset="0"/>
                <a:cs typeface="Calibri" panose="020F0502020204030204" pitchFamily="34" charset="0"/>
              </a:rPr>
              <a:t>	GL_DEPTH_BUFFER_BIT: clear depth buffer</a:t>
            </a:r>
            <a:endParaRPr lang="zh-TW" altLang="en-US"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447C916B-63F5-7B5D-00CE-A3BFC2C4292F}"/>
              </a:ext>
            </a:extLst>
          </p:cNvPr>
          <p:cNvPicPr>
            <a:picLocks noChangeAspect="1"/>
          </p:cNvPicPr>
          <p:nvPr/>
        </p:nvPicPr>
        <p:blipFill>
          <a:blip r:embed="rId2"/>
          <a:stretch>
            <a:fillRect/>
          </a:stretch>
        </p:blipFill>
        <p:spPr>
          <a:xfrm>
            <a:off x="5609477" y="3776620"/>
            <a:ext cx="5363323" cy="600159"/>
          </a:xfrm>
          <a:prstGeom prst="rect">
            <a:avLst/>
          </a:prstGeom>
        </p:spPr>
      </p:pic>
    </p:spTree>
    <p:extLst>
      <p:ext uri="{BB962C8B-B14F-4D97-AF65-F5344CB8AC3E}">
        <p14:creationId xmlns:p14="http://schemas.microsoft.com/office/powerpoint/2010/main" val="481108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Draw a model</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DrawModel</a:t>
            </a:r>
            <a:r>
              <a:rPr lang="en-US" altLang="zh-TW" dirty="0">
                <a:latin typeface="Calibri" panose="020F0502020204030204" pitchFamily="34" charset="0"/>
                <a:cs typeface="Calibri" panose="020F0502020204030204" pitchFamily="34" charset="0"/>
              </a:rPr>
              <a:t>(const char* target,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M,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V,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P)</a:t>
            </a:r>
          </a:p>
          <a:p>
            <a:pPr marL="0" indent="0">
              <a:buNone/>
            </a:pPr>
            <a:r>
              <a:rPr lang="en-US" altLang="zh-TW" dirty="0">
                <a:latin typeface="Calibri" panose="020F0502020204030204" pitchFamily="34" charset="0"/>
                <a:cs typeface="Calibri" panose="020F0502020204030204" pitchFamily="34" charset="0"/>
              </a:rPr>
              <a:t>Draw the target model (teapot, base, cat, ball)</a:t>
            </a:r>
          </a:p>
          <a:p>
            <a:pPr marL="0" indent="0">
              <a:buNone/>
            </a:pPr>
            <a:r>
              <a:rPr lang="en-US" altLang="zh-TW" dirty="0">
                <a:latin typeface="Calibri" panose="020F0502020204030204" pitchFamily="34" charset="0"/>
                <a:cs typeface="Calibri" panose="020F0502020204030204" pitchFamily="34" charset="0"/>
              </a:rPr>
              <a:t>M: model matrix.</a:t>
            </a:r>
          </a:p>
          <a:p>
            <a:pPr marL="0" indent="0">
              <a:buNone/>
            </a:pPr>
            <a:r>
              <a:rPr lang="en-US" altLang="zh-TW" dirty="0">
                <a:latin typeface="Calibri" panose="020F0502020204030204" pitchFamily="34" charset="0"/>
                <a:cs typeface="Calibri" panose="020F0502020204030204" pitchFamily="34" charset="0"/>
              </a:rPr>
              <a:t>V: view matrix.</a:t>
            </a:r>
          </a:p>
          <a:p>
            <a:pPr marL="0" indent="0">
              <a:buNone/>
            </a:pPr>
            <a:r>
              <a:rPr lang="en-US" altLang="zh-TW" dirty="0">
                <a:latin typeface="Calibri" panose="020F0502020204030204" pitchFamily="34" charset="0"/>
                <a:cs typeface="Calibri" panose="020F0502020204030204" pitchFamily="34" charset="0"/>
              </a:rPr>
              <a:t>P: projection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F17392C2-689D-B0F5-7E9A-87A2B1E9A27A}"/>
              </a:ext>
            </a:extLst>
          </p:cNvPr>
          <p:cNvPicPr>
            <a:picLocks noChangeAspect="1"/>
          </p:cNvPicPr>
          <p:nvPr/>
        </p:nvPicPr>
        <p:blipFill>
          <a:blip r:embed="rId3"/>
          <a:stretch>
            <a:fillRect/>
          </a:stretch>
        </p:blipFill>
        <p:spPr>
          <a:xfrm>
            <a:off x="4788844" y="2560569"/>
            <a:ext cx="7119338" cy="3463979"/>
          </a:xfrm>
          <a:prstGeom prst="rect">
            <a:avLst/>
          </a:prstGeom>
        </p:spPr>
      </p:pic>
      <p:pic>
        <p:nvPicPr>
          <p:cNvPr id="7" name="圖片 6">
            <a:extLst>
              <a:ext uri="{FF2B5EF4-FFF2-40B4-BE49-F238E27FC236}">
                <a16:creationId xmlns:a16="http://schemas.microsoft.com/office/drawing/2014/main" id="{D16739C3-1B3C-C6D6-AEDA-3E27D9874326}"/>
              </a:ext>
            </a:extLst>
          </p:cNvPr>
          <p:cNvPicPr>
            <a:picLocks noChangeAspect="1"/>
          </p:cNvPicPr>
          <p:nvPr/>
        </p:nvPicPr>
        <p:blipFill>
          <a:blip r:embed="rId4"/>
          <a:stretch>
            <a:fillRect/>
          </a:stretch>
        </p:blipFill>
        <p:spPr>
          <a:xfrm>
            <a:off x="1449713" y="4164801"/>
            <a:ext cx="2516462" cy="1781173"/>
          </a:xfrm>
          <a:prstGeom prst="rect">
            <a:avLst/>
          </a:prstGeom>
        </p:spPr>
      </p:pic>
      <p:pic>
        <p:nvPicPr>
          <p:cNvPr id="9" name="圖片 8">
            <a:extLst>
              <a:ext uri="{FF2B5EF4-FFF2-40B4-BE49-F238E27FC236}">
                <a16:creationId xmlns:a16="http://schemas.microsoft.com/office/drawing/2014/main" id="{FF540A9A-C9E4-876A-78CD-1F96C18F2FA5}"/>
              </a:ext>
            </a:extLst>
          </p:cNvPr>
          <p:cNvPicPr>
            <a:picLocks noChangeAspect="1"/>
          </p:cNvPicPr>
          <p:nvPr/>
        </p:nvPicPr>
        <p:blipFill>
          <a:blip r:embed="rId5"/>
          <a:stretch>
            <a:fillRect/>
          </a:stretch>
        </p:blipFill>
        <p:spPr>
          <a:xfrm>
            <a:off x="1371600" y="6326215"/>
            <a:ext cx="4934639" cy="314369"/>
          </a:xfrm>
          <a:prstGeom prst="rect">
            <a:avLst/>
          </a:prstGeom>
        </p:spPr>
      </p:pic>
      <p:cxnSp>
        <p:nvCxnSpPr>
          <p:cNvPr id="15" name="直線單箭頭接點 14">
            <a:extLst>
              <a:ext uri="{FF2B5EF4-FFF2-40B4-BE49-F238E27FC236}">
                <a16:creationId xmlns:a16="http://schemas.microsoft.com/office/drawing/2014/main" id="{8C046574-C387-8F97-5DEB-B79693470B31}"/>
              </a:ext>
            </a:extLst>
          </p:cNvPr>
          <p:cNvCxnSpPr/>
          <p:nvPr/>
        </p:nvCxnSpPr>
        <p:spPr>
          <a:xfrm flipV="1">
            <a:off x="3082565" y="6024548"/>
            <a:ext cx="0" cy="1877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557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Draw a model</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glViewport</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GLint</a:t>
            </a:r>
            <a:r>
              <a:rPr lang="en-US" altLang="zh-TW" dirty="0">
                <a:solidFill>
                  <a:schemeClr val="tx1"/>
                </a:solidFill>
                <a:latin typeface="Calibri" panose="020F0502020204030204" pitchFamily="34" charset="0"/>
                <a:cs typeface="Calibri" panose="020F0502020204030204" pitchFamily="34" charset="0"/>
              </a:rPr>
              <a:t> x, </a:t>
            </a:r>
            <a:r>
              <a:rPr lang="en-US" altLang="zh-TW" dirty="0" err="1">
                <a:solidFill>
                  <a:schemeClr val="tx1"/>
                </a:solidFill>
                <a:latin typeface="Calibri" panose="020F0502020204030204" pitchFamily="34" charset="0"/>
                <a:cs typeface="Calibri" panose="020F0502020204030204" pitchFamily="34" charset="0"/>
              </a:rPr>
              <a:t>GLint</a:t>
            </a:r>
            <a:r>
              <a:rPr lang="en-US" altLang="zh-TW" dirty="0">
                <a:solidFill>
                  <a:schemeClr val="tx1"/>
                </a:solidFill>
                <a:latin typeface="Calibri" panose="020F0502020204030204" pitchFamily="34" charset="0"/>
                <a:cs typeface="Calibri" panose="020F0502020204030204" pitchFamily="34" charset="0"/>
              </a:rPr>
              <a:t> y, </a:t>
            </a:r>
            <a:r>
              <a:rPr lang="en-US" altLang="zh-TW" dirty="0" err="1">
                <a:solidFill>
                  <a:schemeClr val="tx1"/>
                </a:solidFill>
              </a:rPr>
              <a:t>GLint</a:t>
            </a:r>
            <a:r>
              <a:rPr lang="en-US" altLang="zh-TW" dirty="0">
                <a:solidFill>
                  <a:schemeClr val="tx1"/>
                </a:solidFill>
              </a:rPr>
              <a:t> width, </a:t>
            </a:r>
            <a:r>
              <a:rPr lang="en-US" altLang="zh-TW" dirty="0" err="1">
                <a:solidFill>
                  <a:schemeClr val="tx1"/>
                </a:solidFill>
              </a:rPr>
              <a:t>GLint</a:t>
            </a:r>
            <a:r>
              <a:rPr lang="en-US" altLang="zh-TW" dirty="0">
                <a:solidFill>
                  <a:schemeClr val="tx1"/>
                </a:solidFill>
              </a:rPr>
              <a:t> height</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Specify the viewport rectangle</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F17392C2-689D-B0F5-7E9A-87A2B1E9A27A}"/>
              </a:ext>
            </a:extLst>
          </p:cNvPr>
          <p:cNvPicPr>
            <a:picLocks noChangeAspect="1"/>
          </p:cNvPicPr>
          <p:nvPr/>
        </p:nvPicPr>
        <p:blipFill>
          <a:blip r:embed="rId2"/>
          <a:stretch>
            <a:fillRect/>
          </a:stretch>
        </p:blipFill>
        <p:spPr>
          <a:xfrm>
            <a:off x="4202237" y="2627722"/>
            <a:ext cx="7696491" cy="3744798"/>
          </a:xfrm>
          <a:prstGeom prst="rect">
            <a:avLst/>
          </a:prstGeom>
        </p:spPr>
      </p:pic>
      <p:pic>
        <p:nvPicPr>
          <p:cNvPr id="6" name="圖片 5">
            <a:extLst>
              <a:ext uri="{FF2B5EF4-FFF2-40B4-BE49-F238E27FC236}">
                <a16:creationId xmlns:a16="http://schemas.microsoft.com/office/drawing/2014/main" id="{08FFA8E8-5FEA-129E-152A-3A9022AC326A}"/>
              </a:ext>
            </a:extLst>
          </p:cNvPr>
          <p:cNvPicPr>
            <a:picLocks noChangeAspect="1"/>
          </p:cNvPicPr>
          <p:nvPr/>
        </p:nvPicPr>
        <p:blipFill>
          <a:blip r:embed="rId3"/>
          <a:stretch>
            <a:fillRect/>
          </a:stretch>
        </p:blipFill>
        <p:spPr>
          <a:xfrm>
            <a:off x="2046110" y="2627722"/>
            <a:ext cx="4599787" cy="3930506"/>
          </a:xfrm>
          <a:prstGeom prst="rect">
            <a:avLst/>
          </a:prstGeom>
        </p:spPr>
      </p:pic>
    </p:spTree>
    <p:extLst>
      <p:ext uri="{BB962C8B-B14F-4D97-AF65-F5344CB8AC3E}">
        <p14:creationId xmlns:p14="http://schemas.microsoft.com/office/powerpoint/2010/main" val="92599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translate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translation)</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(translation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8" name="圖片 7">
            <a:extLst>
              <a:ext uri="{FF2B5EF4-FFF2-40B4-BE49-F238E27FC236}">
                <a16:creationId xmlns:a16="http://schemas.microsoft.com/office/drawing/2014/main" id="{E46AF019-44A6-E4DD-F1D8-9F4D1EC25FEC}"/>
              </a:ext>
            </a:extLst>
          </p:cNvPr>
          <p:cNvPicPr>
            <a:picLocks noChangeAspect="1"/>
          </p:cNvPicPr>
          <p:nvPr/>
        </p:nvPicPr>
        <p:blipFill>
          <a:blip r:embed="rId2"/>
          <a:stretch>
            <a:fillRect/>
          </a:stretch>
        </p:blipFill>
        <p:spPr>
          <a:xfrm>
            <a:off x="7272347" y="3030221"/>
            <a:ext cx="4162367" cy="3312159"/>
          </a:xfrm>
          <a:prstGeom prst="rect">
            <a:avLst/>
          </a:prstGeom>
        </p:spPr>
      </p:pic>
      <p:pic>
        <p:nvPicPr>
          <p:cNvPr id="10" name="圖片 9">
            <a:extLst>
              <a:ext uri="{FF2B5EF4-FFF2-40B4-BE49-F238E27FC236}">
                <a16:creationId xmlns:a16="http://schemas.microsoft.com/office/drawing/2014/main" id="{702744C6-7FB3-475F-2F88-2EEA5632D97E}"/>
              </a:ext>
            </a:extLst>
          </p:cNvPr>
          <p:cNvPicPr>
            <a:picLocks noChangeAspect="1"/>
          </p:cNvPicPr>
          <p:nvPr/>
        </p:nvPicPr>
        <p:blipFill>
          <a:blip r:embed="rId3"/>
          <a:stretch>
            <a:fillRect/>
          </a:stretch>
        </p:blipFill>
        <p:spPr>
          <a:xfrm>
            <a:off x="1088794" y="4427548"/>
            <a:ext cx="5639587" cy="743054"/>
          </a:xfrm>
          <a:prstGeom prst="rect">
            <a:avLst/>
          </a:prstGeom>
        </p:spPr>
      </p:pic>
    </p:spTree>
    <p:extLst>
      <p:ext uri="{BB962C8B-B14F-4D97-AF65-F5344CB8AC3E}">
        <p14:creationId xmlns:p14="http://schemas.microsoft.com/office/powerpoint/2010/main" val="1462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scale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scale)</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(scale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06C8E651-C3B1-6EBF-E59C-D9A8484C6A10}"/>
              </a:ext>
            </a:extLst>
          </p:cNvPr>
          <p:cNvPicPr>
            <a:picLocks noChangeAspect="1"/>
          </p:cNvPicPr>
          <p:nvPr/>
        </p:nvPicPr>
        <p:blipFill>
          <a:blip r:embed="rId2"/>
          <a:stretch>
            <a:fillRect/>
          </a:stretch>
        </p:blipFill>
        <p:spPr>
          <a:xfrm>
            <a:off x="7008696" y="2633830"/>
            <a:ext cx="4671116" cy="3692069"/>
          </a:xfrm>
          <a:prstGeom prst="rect">
            <a:avLst/>
          </a:prstGeom>
        </p:spPr>
      </p:pic>
      <p:pic>
        <p:nvPicPr>
          <p:cNvPr id="7" name="圖片 6">
            <a:extLst>
              <a:ext uri="{FF2B5EF4-FFF2-40B4-BE49-F238E27FC236}">
                <a16:creationId xmlns:a16="http://schemas.microsoft.com/office/drawing/2014/main" id="{7A77C917-7BC7-8C68-B548-62F524735537}"/>
              </a:ext>
            </a:extLst>
          </p:cNvPr>
          <p:cNvPicPr>
            <a:picLocks noChangeAspect="1"/>
          </p:cNvPicPr>
          <p:nvPr/>
        </p:nvPicPr>
        <p:blipFill>
          <a:blip r:embed="rId3"/>
          <a:stretch>
            <a:fillRect/>
          </a:stretch>
        </p:blipFill>
        <p:spPr>
          <a:xfrm>
            <a:off x="1219200" y="4212007"/>
            <a:ext cx="5353797" cy="790685"/>
          </a:xfrm>
          <a:prstGeom prst="rect">
            <a:avLst/>
          </a:prstGeom>
        </p:spPr>
      </p:pic>
    </p:spTree>
    <p:extLst>
      <p:ext uri="{BB962C8B-B14F-4D97-AF65-F5344CB8AC3E}">
        <p14:creationId xmlns:p14="http://schemas.microsoft.com/office/powerpoint/2010/main" val="3238781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rotate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GLfloat</a:t>
            </a:r>
            <a:r>
              <a:rPr lang="en-US" altLang="zh-TW" dirty="0">
                <a:solidFill>
                  <a:schemeClr val="tx1"/>
                </a:solidFill>
                <a:latin typeface="Calibri" panose="020F0502020204030204" pitchFamily="34" charset="0"/>
                <a:cs typeface="Calibri" panose="020F0502020204030204" pitchFamily="34" charset="0"/>
              </a:rPr>
              <a:t> </a:t>
            </a:r>
            <a:r>
              <a:rPr lang="en-US" altLang="zh-TW" dirty="0">
                <a:solidFill>
                  <a:srgbClr val="00B050"/>
                </a:solidFill>
                <a:latin typeface="Calibri" panose="020F0502020204030204" pitchFamily="34" charset="0"/>
                <a:cs typeface="Calibri" panose="020F0502020204030204" pitchFamily="34" charset="0"/>
              </a:rPr>
              <a:t>angle</a:t>
            </a:r>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axis</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(rotation matrix)</a:t>
            </a:r>
          </a:p>
          <a:p>
            <a:pPr marL="0" indent="0">
              <a:buNone/>
            </a:pPr>
            <a:r>
              <a:rPr lang="en-US" altLang="zh-TW" dirty="0">
                <a:solidFill>
                  <a:schemeClr val="tx1"/>
                </a:solidFill>
                <a:latin typeface="Calibri" panose="020F0502020204030204" pitchFamily="34" charset="0"/>
                <a:cs typeface="Calibri" panose="020F0502020204030204" pitchFamily="34" charset="0"/>
              </a:rPr>
              <a:t>The rotation matrix rotate </a:t>
            </a:r>
            <a:r>
              <a:rPr lang="en-US" altLang="zh-TW" dirty="0">
                <a:solidFill>
                  <a:srgbClr val="00B050"/>
                </a:solidFill>
                <a:latin typeface="Calibri" panose="020F0502020204030204" pitchFamily="34" charset="0"/>
                <a:cs typeface="Calibri" panose="020F0502020204030204" pitchFamily="34" charset="0"/>
              </a:rPr>
              <a:t>angle</a:t>
            </a:r>
            <a:r>
              <a:rPr lang="en-US" altLang="zh-TW" dirty="0">
                <a:solidFill>
                  <a:schemeClr val="tx1"/>
                </a:solidFill>
                <a:latin typeface="Calibri" panose="020F0502020204030204" pitchFamily="34" charset="0"/>
                <a:cs typeface="Calibri" panose="020F0502020204030204" pitchFamily="34" charset="0"/>
              </a:rPr>
              <a:t> about </a:t>
            </a:r>
            <a:r>
              <a:rPr lang="en-US" altLang="zh-TW" dirty="0">
                <a:solidFill>
                  <a:srgbClr val="00B050"/>
                </a:solidFill>
                <a:latin typeface="Calibri" panose="020F0502020204030204" pitchFamily="34" charset="0"/>
                <a:cs typeface="Calibri" panose="020F0502020204030204" pitchFamily="34" charset="0"/>
              </a:rPr>
              <a:t>axis</a:t>
            </a:r>
            <a:r>
              <a:rPr lang="en-US" altLang="zh-TW" dirty="0">
                <a:solidFill>
                  <a:schemeClr val="tx1"/>
                </a:solidFill>
                <a:latin typeface="Calibri" panose="020F0502020204030204" pitchFamily="34" charset="0"/>
                <a:cs typeface="Calibri" panose="020F0502020204030204" pitchFamily="34" charset="0"/>
              </a:rPr>
              <a:t> in radians</a:t>
            </a:r>
          </a:p>
          <a:p>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::radians(</a:t>
            </a:r>
            <a:r>
              <a:rPr lang="en-US" altLang="zh-TW" dirty="0" err="1">
                <a:solidFill>
                  <a:schemeClr val="tx1"/>
                </a:solidFill>
                <a:latin typeface="Calibri" panose="020F0502020204030204" pitchFamily="34" charset="0"/>
                <a:cs typeface="Calibri" panose="020F0502020204030204" pitchFamily="34" charset="0"/>
              </a:rPr>
              <a:t>GLfloat</a:t>
            </a:r>
            <a:r>
              <a:rPr lang="en-US" altLang="zh-TW" dirty="0">
                <a:solidFill>
                  <a:schemeClr val="tx1"/>
                </a:solidFill>
                <a:latin typeface="Calibri" panose="020F0502020204030204" pitchFamily="34" charset="0"/>
                <a:cs typeface="Calibri" panose="020F0502020204030204" pitchFamily="34" charset="0"/>
              </a:rPr>
              <a:t> </a:t>
            </a:r>
            <a:r>
              <a:rPr lang="en-US" altLang="zh-TW" dirty="0">
                <a:solidFill>
                  <a:srgbClr val="00B050"/>
                </a:solidFill>
                <a:latin typeface="Calibri" panose="020F0502020204030204" pitchFamily="34" charset="0"/>
                <a:cs typeface="Calibri" panose="020F0502020204030204" pitchFamily="34" charset="0"/>
              </a:rPr>
              <a:t>degree</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Transform </a:t>
            </a:r>
            <a:r>
              <a:rPr lang="en-US" altLang="zh-TW" dirty="0">
                <a:solidFill>
                  <a:srgbClr val="00B050"/>
                </a:solidFill>
                <a:latin typeface="Calibri" panose="020F0502020204030204" pitchFamily="34" charset="0"/>
                <a:cs typeface="Calibri" panose="020F0502020204030204" pitchFamily="34" charset="0"/>
              </a:rPr>
              <a:t>degree</a:t>
            </a:r>
            <a:r>
              <a:rPr lang="en-US" altLang="zh-TW" dirty="0">
                <a:solidFill>
                  <a:schemeClr val="tx1"/>
                </a:solidFill>
                <a:latin typeface="Calibri" panose="020F0502020204030204" pitchFamily="34" charset="0"/>
                <a:cs typeface="Calibri" panose="020F0502020204030204" pitchFamily="34" charset="0"/>
              </a:rPr>
              <a:t> to radian</a:t>
            </a:r>
          </a:p>
          <a:p>
            <a:pPr marL="0" indent="0">
              <a:buNone/>
            </a:pPr>
            <a:endParaRPr lang="zh-TW" altLang="en-US"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CDE20748-5895-E042-47EB-E02470396155}"/>
              </a:ext>
            </a:extLst>
          </p:cNvPr>
          <p:cNvPicPr>
            <a:picLocks noChangeAspect="1"/>
          </p:cNvPicPr>
          <p:nvPr/>
        </p:nvPicPr>
        <p:blipFill>
          <a:blip r:embed="rId3"/>
          <a:stretch>
            <a:fillRect/>
          </a:stretch>
        </p:blipFill>
        <p:spPr>
          <a:xfrm>
            <a:off x="7078020" y="2912883"/>
            <a:ext cx="4984263" cy="3831188"/>
          </a:xfrm>
          <a:prstGeom prst="rect">
            <a:avLst/>
          </a:prstGeom>
        </p:spPr>
      </p:pic>
      <p:pic>
        <p:nvPicPr>
          <p:cNvPr id="6" name="圖片 5">
            <a:extLst>
              <a:ext uri="{FF2B5EF4-FFF2-40B4-BE49-F238E27FC236}">
                <a16:creationId xmlns:a16="http://schemas.microsoft.com/office/drawing/2014/main" id="{E39F2DDF-4FD6-EFA7-AFBA-554DAD4851F2}"/>
              </a:ext>
            </a:extLst>
          </p:cNvPr>
          <p:cNvPicPr>
            <a:picLocks noChangeAspect="1"/>
          </p:cNvPicPr>
          <p:nvPr/>
        </p:nvPicPr>
        <p:blipFill>
          <a:blip r:embed="rId4"/>
          <a:stretch>
            <a:fillRect/>
          </a:stretch>
        </p:blipFill>
        <p:spPr>
          <a:xfrm>
            <a:off x="1037270" y="5248313"/>
            <a:ext cx="7154273" cy="704948"/>
          </a:xfrm>
          <a:prstGeom prst="rect">
            <a:avLst/>
          </a:prstGeom>
        </p:spPr>
      </p:pic>
    </p:spTree>
    <p:extLst>
      <p:ext uri="{BB962C8B-B14F-4D97-AF65-F5344CB8AC3E}">
        <p14:creationId xmlns:p14="http://schemas.microsoft.com/office/powerpoint/2010/main" val="4193043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View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a:t>
            </a:r>
            <a:r>
              <a:rPr lang="en-US" altLang="zh-TW" dirty="0" err="1">
                <a:solidFill>
                  <a:srgbClr val="0070C0"/>
                </a:solidFill>
                <a:latin typeface="Calibri" panose="020F0502020204030204" pitchFamily="34" charset="0"/>
                <a:cs typeface="Calibri" panose="020F0502020204030204" pitchFamily="34" charset="0"/>
              </a:rPr>
              <a:t>lookAt</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position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target</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up</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Returns view matrix with camera at </a:t>
            </a:r>
            <a:r>
              <a:rPr lang="en-US" altLang="zh-TW" dirty="0">
                <a:solidFill>
                  <a:srgbClr val="00B050"/>
                </a:solidFill>
                <a:latin typeface="Calibri" panose="020F0502020204030204" pitchFamily="34" charset="0"/>
                <a:cs typeface="Calibri" panose="020F0502020204030204" pitchFamily="34" charset="0"/>
              </a:rPr>
              <a:t>position</a:t>
            </a:r>
            <a:r>
              <a:rPr lang="en-US" altLang="zh-TW" dirty="0">
                <a:latin typeface="Calibri" panose="020F0502020204030204" pitchFamily="34" charset="0"/>
                <a:cs typeface="Calibri" panose="020F0502020204030204" pitchFamily="34" charset="0"/>
              </a:rPr>
              <a:t> looking at </a:t>
            </a:r>
            <a:r>
              <a:rPr lang="en-US" altLang="zh-TW" dirty="0">
                <a:solidFill>
                  <a:srgbClr val="00B050"/>
                </a:solidFill>
                <a:latin typeface="Calibri" panose="020F0502020204030204" pitchFamily="34" charset="0"/>
                <a:cs typeface="Calibri" panose="020F0502020204030204" pitchFamily="34" charset="0"/>
              </a:rPr>
              <a:t>target</a:t>
            </a:r>
            <a:r>
              <a:rPr lang="en-US" altLang="zh-TW" dirty="0">
                <a:latin typeface="Calibri" panose="020F0502020204030204" pitchFamily="34" charset="0"/>
                <a:cs typeface="Calibri" panose="020F0502020204030204" pitchFamily="34" charset="0"/>
              </a:rPr>
              <a:t> with </a:t>
            </a:r>
            <a:r>
              <a:rPr lang="en-US" altLang="zh-TW" dirty="0">
                <a:solidFill>
                  <a:srgbClr val="00B050"/>
                </a:solidFill>
                <a:latin typeface="Calibri" panose="020F0502020204030204" pitchFamily="34" charset="0"/>
                <a:cs typeface="Calibri" panose="020F0502020204030204" pitchFamily="34" charset="0"/>
              </a:rPr>
              <a:t>up</a:t>
            </a:r>
            <a:r>
              <a:rPr lang="en-US" altLang="zh-TW" dirty="0">
                <a:latin typeface="Calibri" panose="020F0502020204030204" pitchFamily="34" charset="0"/>
                <a:cs typeface="Calibri" panose="020F0502020204030204" pitchFamily="34" charset="0"/>
              </a:rPr>
              <a:t> vector</a:t>
            </a:r>
            <a:endParaRPr lang="zh-TW" altLang="en-US" dirty="0">
              <a:latin typeface="Calibri" panose="020F0502020204030204" pitchFamily="34" charset="0"/>
              <a:cs typeface="Calibri" panose="020F0502020204030204" pitchFamily="34" charset="0"/>
            </a:endParaRPr>
          </a:p>
        </p:txBody>
      </p:sp>
      <p:sp>
        <p:nvSpPr>
          <p:cNvPr id="4" name="橢圓 3">
            <a:extLst>
              <a:ext uri="{FF2B5EF4-FFF2-40B4-BE49-F238E27FC236}">
                <a16:creationId xmlns:a16="http://schemas.microsoft.com/office/drawing/2014/main" id="{BC4D8470-2C91-71C9-7FC0-B02D5B0D2259}"/>
              </a:ext>
            </a:extLst>
          </p:cNvPr>
          <p:cNvSpPr/>
          <p:nvPr/>
        </p:nvSpPr>
        <p:spPr>
          <a:xfrm>
            <a:off x="9285402" y="5401559"/>
            <a:ext cx="329938" cy="282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a:extLst>
              <a:ext uri="{FF2B5EF4-FFF2-40B4-BE49-F238E27FC236}">
                <a16:creationId xmlns:a16="http://schemas.microsoft.com/office/drawing/2014/main" id="{595E4C51-15A5-7B7A-0598-83E5FE1B2DDD}"/>
              </a:ext>
            </a:extLst>
          </p:cNvPr>
          <p:cNvSpPr/>
          <p:nvPr/>
        </p:nvSpPr>
        <p:spPr>
          <a:xfrm>
            <a:off x="10490462" y="4319047"/>
            <a:ext cx="329938" cy="282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單箭頭接點 7">
            <a:extLst>
              <a:ext uri="{FF2B5EF4-FFF2-40B4-BE49-F238E27FC236}">
                <a16:creationId xmlns:a16="http://schemas.microsoft.com/office/drawing/2014/main" id="{2A567EDC-C99E-C5A4-F2FD-B2FF6A13A264}"/>
              </a:ext>
            </a:extLst>
          </p:cNvPr>
          <p:cNvCxnSpPr>
            <a:cxnSpLocks/>
          </p:cNvCxnSpPr>
          <p:nvPr/>
        </p:nvCxnSpPr>
        <p:spPr>
          <a:xfrm flipV="1">
            <a:off x="9450371" y="4460449"/>
            <a:ext cx="1205060" cy="108251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 name="直線單箭頭接點 12">
            <a:extLst>
              <a:ext uri="{FF2B5EF4-FFF2-40B4-BE49-F238E27FC236}">
                <a16:creationId xmlns:a16="http://schemas.microsoft.com/office/drawing/2014/main" id="{827D52DD-554F-DCC4-85A6-5E2E58220B34}"/>
              </a:ext>
            </a:extLst>
          </p:cNvPr>
          <p:cNvCxnSpPr/>
          <p:nvPr/>
        </p:nvCxnSpPr>
        <p:spPr>
          <a:xfrm flipV="1">
            <a:off x="9450371" y="3996965"/>
            <a:ext cx="0" cy="1545996"/>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14" name="文字方塊 13">
            <a:extLst>
              <a:ext uri="{FF2B5EF4-FFF2-40B4-BE49-F238E27FC236}">
                <a16:creationId xmlns:a16="http://schemas.microsoft.com/office/drawing/2014/main" id="{AF6D772B-D45A-EAD4-24B6-78A111D9CDF9}"/>
              </a:ext>
            </a:extLst>
          </p:cNvPr>
          <p:cNvSpPr txBox="1"/>
          <p:nvPr/>
        </p:nvSpPr>
        <p:spPr>
          <a:xfrm>
            <a:off x="9225700" y="5760564"/>
            <a:ext cx="961534" cy="373144"/>
          </a:xfrm>
          <a:prstGeom prst="rect">
            <a:avLst/>
          </a:prstGeom>
          <a:noFill/>
        </p:spPr>
        <p:txBody>
          <a:bodyPr wrap="square" rtlCol="0">
            <a:spAutoFit/>
          </a:bodyPr>
          <a:lstStyle/>
          <a:p>
            <a:r>
              <a:rPr lang="en-US" altLang="zh-TW" dirty="0"/>
              <a:t>position</a:t>
            </a:r>
            <a:endParaRPr lang="zh-TW" altLang="en-US" dirty="0"/>
          </a:p>
        </p:txBody>
      </p:sp>
      <p:sp>
        <p:nvSpPr>
          <p:cNvPr id="15" name="文字方塊 14">
            <a:extLst>
              <a:ext uri="{FF2B5EF4-FFF2-40B4-BE49-F238E27FC236}">
                <a16:creationId xmlns:a16="http://schemas.microsoft.com/office/drawing/2014/main" id="{69E70364-BA85-6F99-7064-C2E957D342A8}"/>
              </a:ext>
            </a:extLst>
          </p:cNvPr>
          <p:cNvSpPr txBox="1"/>
          <p:nvPr/>
        </p:nvSpPr>
        <p:spPr>
          <a:xfrm>
            <a:off x="10339633" y="3835138"/>
            <a:ext cx="961534" cy="373144"/>
          </a:xfrm>
          <a:prstGeom prst="rect">
            <a:avLst/>
          </a:prstGeom>
          <a:noFill/>
        </p:spPr>
        <p:txBody>
          <a:bodyPr wrap="square" rtlCol="0">
            <a:spAutoFit/>
          </a:bodyPr>
          <a:lstStyle/>
          <a:p>
            <a:r>
              <a:rPr lang="en-US" altLang="zh-TW" dirty="0"/>
              <a:t>target</a:t>
            </a:r>
            <a:endParaRPr lang="zh-TW" altLang="en-US" dirty="0"/>
          </a:p>
        </p:txBody>
      </p:sp>
      <p:sp>
        <p:nvSpPr>
          <p:cNvPr id="16" name="文字方塊 15">
            <a:extLst>
              <a:ext uri="{FF2B5EF4-FFF2-40B4-BE49-F238E27FC236}">
                <a16:creationId xmlns:a16="http://schemas.microsoft.com/office/drawing/2014/main" id="{BBE12B52-9273-5ED8-67CB-E67A0ACA7601}"/>
              </a:ext>
            </a:extLst>
          </p:cNvPr>
          <p:cNvSpPr txBox="1"/>
          <p:nvPr/>
        </p:nvSpPr>
        <p:spPr>
          <a:xfrm>
            <a:off x="9225700" y="3506911"/>
            <a:ext cx="744717" cy="369332"/>
          </a:xfrm>
          <a:prstGeom prst="rect">
            <a:avLst/>
          </a:prstGeom>
          <a:noFill/>
        </p:spPr>
        <p:txBody>
          <a:bodyPr wrap="square" rtlCol="0">
            <a:spAutoFit/>
          </a:bodyPr>
          <a:lstStyle/>
          <a:p>
            <a:r>
              <a:rPr lang="en-US" altLang="zh-TW" dirty="0">
                <a:solidFill>
                  <a:schemeClr val="accent6"/>
                </a:solidFill>
              </a:rPr>
              <a:t>up</a:t>
            </a:r>
            <a:endParaRPr lang="zh-TW" altLang="en-US" dirty="0">
              <a:solidFill>
                <a:schemeClr val="accent6"/>
              </a:solidFill>
            </a:endParaRPr>
          </a:p>
        </p:txBody>
      </p:sp>
      <p:pic>
        <p:nvPicPr>
          <p:cNvPr id="22" name="圖片 21">
            <a:extLst>
              <a:ext uri="{FF2B5EF4-FFF2-40B4-BE49-F238E27FC236}">
                <a16:creationId xmlns:a16="http://schemas.microsoft.com/office/drawing/2014/main" id="{5A2DBB81-6E37-32B1-BD44-9AEBB894A7AE}"/>
              </a:ext>
            </a:extLst>
          </p:cNvPr>
          <p:cNvPicPr>
            <a:picLocks noChangeAspect="1"/>
          </p:cNvPicPr>
          <p:nvPr/>
        </p:nvPicPr>
        <p:blipFill>
          <a:blip r:embed="rId3"/>
          <a:stretch>
            <a:fillRect/>
          </a:stretch>
        </p:blipFill>
        <p:spPr>
          <a:xfrm>
            <a:off x="4696140" y="2954212"/>
            <a:ext cx="3867679" cy="3075680"/>
          </a:xfrm>
          <a:prstGeom prst="rect">
            <a:avLst/>
          </a:prstGeom>
        </p:spPr>
      </p:pic>
      <p:pic>
        <p:nvPicPr>
          <p:cNvPr id="20" name="圖片 19">
            <a:extLst>
              <a:ext uri="{FF2B5EF4-FFF2-40B4-BE49-F238E27FC236}">
                <a16:creationId xmlns:a16="http://schemas.microsoft.com/office/drawing/2014/main" id="{D4EAB75B-BC0F-03F4-8843-55819AE564F8}"/>
              </a:ext>
            </a:extLst>
          </p:cNvPr>
          <p:cNvPicPr>
            <a:picLocks noChangeAspect="1"/>
          </p:cNvPicPr>
          <p:nvPr/>
        </p:nvPicPr>
        <p:blipFill>
          <a:blip r:embed="rId4"/>
          <a:stretch>
            <a:fillRect/>
          </a:stretch>
        </p:blipFill>
        <p:spPr>
          <a:xfrm>
            <a:off x="1198366" y="5466129"/>
            <a:ext cx="5239481" cy="1000265"/>
          </a:xfrm>
          <a:prstGeom prst="rect">
            <a:avLst/>
          </a:prstGeom>
        </p:spPr>
      </p:pic>
    </p:spTree>
    <p:extLst>
      <p:ext uri="{BB962C8B-B14F-4D97-AF65-F5344CB8AC3E}">
        <p14:creationId xmlns:p14="http://schemas.microsoft.com/office/powerpoint/2010/main" val="3104556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Projection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perspective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fov</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aspect,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near,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far)</a:t>
            </a:r>
          </a:p>
          <a:p>
            <a:pPr marL="0" indent="0">
              <a:buNone/>
            </a:pPr>
            <a:r>
              <a:rPr lang="en-US" altLang="zh-TW" dirty="0">
                <a:latin typeface="Calibri" panose="020F0502020204030204" pitchFamily="34" charset="0"/>
                <a:cs typeface="Calibri" panose="020F0502020204030204" pitchFamily="34" charset="0"/>
              </a:rPr>
              <a:t>Returns perspective projection matrix with above parameters</a:t>
            </a:r>
          </a:p>
          <a:p>
            <a:pPr marL="0" indent="0">
              <a:buNone/>
            </a:pPr>
            <a:r>
              <a:rPr lang="en-US" altLang="zh-TW" dirty="0" err="1">
                <a:latin typeface="Calibri" panose="020F0502020204030204" pitchFamily="34" charset="0"/>
                <a:cs typeface="Calibri" panose="020F0502020204030204" pitchFamily="34" charset="0"/>
              </a:rPr>
              <a:t>fov</a:t>
            </a:r>
            <a:r>
              <a:rPr lang="en-US" altLang="zh-TW" dirty="0">
                <a:latin typeface="Calibri" panose="020F0502020204030204" pitchFamily="34" charset="0"/>
                <a:cs typeface="Calibri" panose="020F0502020204030204" pitchFamily="34" charset="0"/>
              </a:rPr>
              <a:t>: specify Field of View in radians</a:t>
            </a:r>
          </a:p>
          <a:p>
            <a:pPr marL="0" indent="0">
              <a:buNone/>
            </a:pPr>
            <a:r>
              <a:rPr lang="en-US" altLang="zh-TW" dirty="0">
                <a:latin typeface="Calibri" panose="020F0502020204030204" pitchFamily="34" charset="0"/>
                <a:cs typeface="Calibri" panose="020F0502020204030204" pitchFamily="34" charset="0"/>
              </a:rPr>
              <a:t>aspect: specify aspect ratio of the scene</a:t>
            </a:r>
          </a:p>
          <a:p>
            <a:pPr marL="0" indent="0">
              <a:buNone/>
            </a:pPr>
            <a:r>
              <a:rPr lang="en-US" altLang="zh-TW" dirty="0">
                <a:latin typeface="Calibri" panose="020F0502020204030204" pitchFamily="34" charset="0"/>
                <a:cs typeface="Calibri" panose="020F0502020204030204" pitchFamily="34" charset="0"/>
              </a:rPr>
              <a:t>near: specify near plane</a:t>
            </a:r>
          </a:p>
          <a:p>
            <a:pPr marL="0" indent="0">
              <a:buNone/>
            </a:pPr>
            <a:r>
              <a:rPr lang="en-US" altLang="zh-TW" dirty="0">
                <a:latin typeface="Calibri" panose="020F0502020204030204" pitchFamily="34" charset="0"/>
                <a:cs typeface="Calibri" panose="020F0502020204030204" pitchFamily="34" charset="0"/>
              </a:rPr>
              <a:t>far: specify far plane</a:t>
            </a:r>
          </a:p>
          <a:p>
            <a:pPr marL="0" indent="0">
              <a:buNone/>
            </a:pPr>
            <a:r>
              <a:rPr lang="en-US" altLang="zh-TW" dirty="0">
                <a:latin typeface="Calibri" panose="020F0502020204030204" pitchFamily="34" charset="0"/>
                <a:cs typeface="Calibri" panose="020F0502020204030204" pitchFamily="34" charset="0"/>
              </a:rPr>
              <a:t>Coordinates in front of near plane or behind far plane</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will</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not</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be</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drawn</a:t>
            </a:r>
          </a:p>
        </p:txBody>
      </p:sp>
      <p:pic>
        <p:nvPicPr>
          <p:cNvPr id="5" name="圖片 4">
            <a:extLst>
              <a:ext uri="{FF2B5EF4-FFF2-40B4-BE49-F238E27FC236}">
                <a16:creationId xmlns:a16="http://schemas.microsoft.com/office/drawing/2014/main" id="{637CFBBC-9750-6E44-843E-48EEC374B7D6}"/>
              </a:ext>
            </a:extLst>
          </p:cNvPr>
          <p:cNvPicPr>
            <a:picLocks noChangeAspect="1"/>
          </p:cNvPicPr>
          <p:nvPr/>
        </p:nvPicPr>
        <p:blipFill>
          <a:blip r:embed="rId3"/>
          <a:stretch>
            <a:fillRect/>
          </a:stretch>
        </p:blipFill>
        <p:spPr>
          <a:xfrm>
            <a:off x="7358112" y="3068992"/>
            <a:ext cx="4123735" cy="3438776"/>
          </a:xfrm>
          <a:prstGeom prst="rect">
            <a:avLst/>
          </a:prstGeom>
        </p:spPr>
      </p:pic>
      <p:pic>
        <p:nvPicPr>
          <p:cNvPr id="7" name="圖片 6">
            <a:extLst>
              <a:ext uri="{FF2B5EF4-FFF2-40B4-BE49-F238E27FC236}">
                <a16:creationId xmlns:a16="http://schemas.microsoft.com/office/drawing/2014/main" id="{9CB0FDC5-6259-E338-FE42-DD32749392A9}"/>
              </a:ext>
            </a:extLst>
          </p:cNvPr>
          <p:cNvPicPr>
            <a:picLocks noChangeAspect="1"/>
          </p:cNvPicPr>
          <p:nvPr/>
        </p:nvPicPr>
        <p:blipFill>
          <a:blip r:embed="rId4"/>
          <a:stretch>
            <a:fillRect/>
          </a:stretch>
        </p:blipFill>
        <p:spPr>
          <a:xfrm>
            <a:off x="1371600" y="5170602"/>
            <a:ext cx="4982270" cy="1247949"/>
          </a:xfrm>
          <a:prstGeom prst="rect">
            <a:avLst/>
          </a:prstGeom>
        </p:spPr>
      </p:pic>
    </p:spTree>
    <p:extLst>
      <p:ext uri="{BB962C8B-B14F-4D97-AF65-F5344CB8AC3E}">
        <p14:creationId xmlns:p14="http://schemas.microsoft.com/office/powerpoint/2010/main" val="1887760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Display loop</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void </a:t>
            </a:r>
            <a:r>
              <a:rPr lang="en-US" altLang="zh-TW" dirty="0">
                <a:solidFill>
                  <a:srgbClr val="0070C0"/>
                </a:solidFill>
                <a:latin typeface="Calibri" panose="020F0502020204030204" pitchFamily="34" charset="0"/>
                <a:cs typeface="Calibri" panose="020F0502020204030204" pitchFamily="34" charset="0"/>
              </a:rPr>
              <a:t>glfwSwapBuffers</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a:t>
            </a:r>
          </a:p>
          <a:p>
            <a:pPr marL="0" indent="0">
              <a:buNone/>
            </a:pPr>
            <a:r>
              <a:rPr lang="en-US" altLang="zh-TW" dirty="0">
                <a:latin typeface="Calibri" panose="020F0502020204030204" pitchFamily="34" charset="0"/>
                <a:cs typeface="Calibri" panose="020F0502020204030204" pitchFamily="34" charset="0"/>
              </a:rPr>
              <a:t>Swap buffer at the end of display loop</a:t>
            </a:r>
          </a:p>
          <a:p>
            <a:r>
              <a:rPr lang="en-US" altLang="zh-TW" dirty="0">
                <a:latin typeface="Calibri" panose="020F0502020204030204" pitchFamily="34" charset="0"/>
                <a:cs typeface="Calibri" panose="020F0502020204030204" pitchFamily="34" charset="0"/>
              </a:rPr>
              <a:t> void </a:t>
            </a:r>
            <a:r>
              <a:rPr lang="en-US" altLang="zh-TW" dirty="0" err="1">
                <a:solidFill>
                  <a:srgbClr val="0070C0"/>
                </a:solidFill>
                <a:latin typeface="Calibri" panose="020F0502020204030204" pitchFamily="34" charset="0"/>
                <a:cs typeface="Calibri" panose="020F0502020204030204" pitchFamily="34" charset="0"/>
              </a:rPr>
              <a:t>glfwPollEvent</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Handle the event occurred while rendering the frame, if any</a:t>
            </a:r>
          </a:p>
        </p:txBody>
      </p:sp>
      <p:pic>
        <p:nvPicPr>
          <p:cNvPr id="6" name="圖片 5">
            <a:extLst>
              <a:ext uri="{FF2B5EF4-FFF2-40B4-BE49-F238E27FC236}">
                <a16:creationId xmlns:a16="http://schemas.microsoft.com/office/drawing/2014/main" id="{6C3BCA61-04EB-D758-8BEF-9A69FBABD4E1}"/>
              </a:ext>
            </a:extLst>
          </p:cNvPr>
          <p:cNvPicPr>
            <a:picLocks noChangeAspect="1"/>
          </p:cNvPicPr>
          <p:nvPr/>
        </p:nvPicPr>
        <p:blipFill>
          <a:blip r:embed="rId3"/>
          <a:stretch>
            <a:fillRect/>
          </a:stretch>
        </p:blipFill>
        <p:spPr>
          <a:xfrm>
            <a:off x="7867699" y="4513285"/>
            <a:ext cx="2810267" cy="657317"/>
          </a:xfrm>
          <a:prstGeom prst="rect">
            <a:avLst/>
          </a:prstGeom>
        </p:spPr>
      </p:pic>
    </p:spTree>
    <p:extLst>
      <p:ext uri="{BB962C8B-B14F-4D97-AF65-F5344CB8AC3E}">
        <p14:creationId xmlns:p14="http://schemas.microsoft.com/office/powerpoint/2010/main" val="2921666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Key callback</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3074568"/>
            <a:ext cx="9601200" cy="2792831"/>
          </a:xfrm>
        </p:spPr>
        <p:txBody>
          <a:bodyPr/>
          <a:lstStyle/>
          <a:p>
            <a:pPr marL="0" indent="0">
              <a:buNone/>
            </a:pPr>
            <a:r>
              <a:rPr lang="en-US" altLang="zh-TW" dirty="0">
                <a:latin typeface="Calibri" panose="020F0502020204030204" pitchFamily="34" charset="0"/>
                <a:cs typeface="Calibri" panose="020F0502020204030204" pitchFamily="34" charset="0"/>
              </a:rPr>
              <a:t>Previously the above function is registered for key callback. We can check for key events and act correspondingly.</a:t>
            </a:r>
          </a:p>
          <a:p>
            <a:pPr marL="0" indent="0">
              <a:buNone/>
            </a:pPr>
            <a:r>
              <a:rPr lang="en-US" altLang="zh-TW" dirty="0">
                <a:latin typeface="Calibri" panose="020F0502020204030204" pitchFamily="34" charset="0"/>
                <a:cs typeface="Calibri" panose="020F0502020204030204" pitchFamily="34" charset="0"/>
              </a:rPr>
              <a:t>The above function set </a:t>
            </a:r>
            <a:r>
              <a:rPr lang="en-US" altLang="zh-TW" dirty="0" err="1">
                <a:latin typeface="Calibri" panose="020F0502020204030204" pitchFamily="34" charset="0"/>
                <a:cs typeface="Calibri" panose="020F0502020204030204" pitchFamily="34" charset="0"/>
              </a:rPr>
              <a:t>WindowShouldClose</a:t>
            </a:r>
            <a:r>
              <a:rPr lang="en-US" altLang="zh-TW" dirty="0">
                <a:latin typeface="Calibri" panose="020F0502020204030204" pitchFamily="34" charset="0"/>
                <a:cs typeface="Calibri" panose="020F0502020204030204" pitchFamily="34" charset="0"/>
              </a:rPr>
              <a:t> to </a:t>
            </a:r>
            <a:r>
              <a:rPr lang="en-US" altLang="zh-TW" dirty="0">
                <a:solidFill>
                  <a:srgbClr val="FF0000"/>
                </a:solidFill>
                <a:latin typeface="Calibri" panose="020F0502020204030204" pitchFamily="34" charset="0"/>
                <a:cs typeface="Calibri" panose="020F0502020204030204" pitchFamily="34" charset="0"/>
              </a:rPr>
              <a:t>true</a:t>
            </a:r>
            <a:r>
              <a:rPr lang="en-US" altLang="zh-TW" dirty="0">
                <a:latin typeface="Calibri" panose="020F0502020204030204" pitchFamily="34" charset="0"/>
                <a:cs typeface="Calibri" panose="020F0502020204030204" pitchFamily="34" charset="0"/>
              </a:rPr>
              <a:t> when escape key is pressed, which exit the display loop.</a:t>
            </a:r>
          </a:p>
          <a:p>
            <a:pPr marL="0" indent="0">
              <a:buNone/>
            </a:pPr>
            <a:r>
              <a:rPr lang="en-US" altLang="zh-TW" dirty="0">
                <a:latin typeface="Calibri" panose="020F0502020204030204" pitchFamily="34" charset="0"/>
                <a:cs typeface="Calibri" panose="020F0502020204030204" pitchFamily="34" charset="0"/>
              </a:rPr>
              <a:t>The full list of </a:t>
            </a:r>
            <a:r>
              <a:rPr lang="en-US" altLang="zh-TW" dirty="0">
                <a:solidFill>
                  <a:srgbClr val="00B050"/>
                </a:solidFill>
                <a:latin typeface="Calibri" panose="020F0502020204030204" pitchFamily="34" charset="0"/>
                <a:cs typeface="Calibri" panose="020F0502020204030204" pitchFamily="34" charset="0"/>
              </a:rPr>
              <a:t>key</a:t>
            </a:r>
            <a:r>
              <a:rPr lang="en-US" altLang="zh-TW" dirty="0">
                <a:latin typeface="Calibri" panose="020F0502020204030204" pitchFamily="34" charset="0"/>
                <a:cs typeface="Calibri" panose="020F0502020204030204" pitchFamily="34" charset="0"/>
              </a:rPr>
              <a:t> can be found </a:t>
            </a:r>
            <a:r>
              <a:rPr lang="en-US" altLang="zh-TW" dirty="0">
                <a:latin typeface="Calibri" panose="020F0502020204030204" pitchFamily="34" charset="0"/>
                <a:cs typeface="Calibri" panose="020F0502020204030204" pitchFamily="34" charset="0"/>
                <a:hlinkClick r:id="rId3"/>
              </a:rPr>
              <a:t>here</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The full list of </a:t>
            </a:r>
            <a:r>
              <a:rPr lang="en-US" altLang="zh-TW" dirty="0">
                <a:solidFill>
                  <a:srgbClr val="00B050"/>
                </a:solidFill>
                <a:latin typeface="Calibri" panose="020F0502020204030204" pitchFamily="34" charset="0"/>
                <a:cs typeface="Calibri" panose="020F0502020204030204" pitchFamily="34" charset="0"/>
              </a:rPr>
              <a:t>action</a:t>
            </a:r>
            <a:r>
              <a:rPr lang="en-US" altLang="zh-TW" dirty="0">
                <a:latin typeface="Calibri" panose="020F0502020204030204" pitchFamily="34" charset="0"/>
                <a:cs typeface="Calibri" panose="020F0502020204030204" pitchFamily="34" charset="0"/>
              </a:rPr>
              <a:t> and their effects can be found </a:t>
            </a:r>
            <a:r>
              <a:rPr lang="en-US" altLang="zh-TW" dirty="0">
                <a:latin typeface="Calibri" panose="020F0502020204030204" pitchFamily="34" charset="0"/>
                <a:cs typeface="Calibri" panose="020F0502020204030204" pitchFamily="34" charset="0"/>
                <a:hlinkClick r:id="rId4"/>
              </a:rPr>
              <a:t>here</a:t>
            </a:r>
            <a:r>
              <a:rPr lang="en-US" altLang="zh-TW" dirty="0">
                <a:latin typeface="Calibri" panose="020F0502020204030204" pitchFamily="34" charset="0"/>
                <a:cs typeface="Calibri" panose="020F0502020204030204" pitchFamily="34" charset="0"/>
              </a:rPr>
              <a:t>.</a:t>
            </a:r>
          </a:p>
        </p:txBody>
      </p:sp>
      <p:pic>
        <p:nvPicPr>
          <p:cNvPr id="5" name="圖片 4">
            <a:extLst>
              <a:ext uri="{FF2B5EF4-FFF2-40B4-BE49-F238E27FC236}">
                <a16:creationId xmlns:a16="http://schemas.microsoft.com/office/drawing/2014/main" id="{511932BF-6BB6-46B4-9F1B-8485749DE133}"/>
              </a:ext>
            </a:extLst>
          </p:cNvPr>
          <p:cNvPicPr>
            <a:picLocks noChangeAspect="1"/>
          </p:cNvPicPr>
          <p:nvPr/>
        </p:nvPicPr>
        <p:blipFill>
          <a:blip r:embed="rId5"/>
          <a:stretch>
            <a:fillRect/>
          </a:stretch>
        </p:blipFill>
        <p:spPr>
          <a:xfrm>
            <a:off x="1522668" y="1588669"/>
            <a:ext cx="8526065" cy="1305107"/>
          </a:xfrm>
          <a:prstGeom prst="rect">
            <a:avLst/>
          </a:prstGeom>
        </p:spPr>
      </p:pic>
    </p:spTree>
    <p:extLst>
      <p:ext uri="{BB962C8B-B14F-4D97-AF65-F5344CB8AC3E}">
        <p14:creationId xmlns:p14="http://schemas.microsoft.com/office/powerpoint/2010/main" val="3898834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8A0541E-A07C-824D-A9FD-3F587C325621}"/>
              </a:ext>
            </a:extLst>
          </p:cNvPr>
          <p:cNvSpPr>
            <a:spLocks noGrp="1"/>
          </p:cNvSpPr>
          <p:nvPr>
            <p:ph type="title"/>
          </p:nvPr>
        </p:nvSpPr>
        <p:spPr/>
        <p:txBody>
          <a:bodyPr/>
          <a:lstStyle/>
          <a:p>
            <a:r>
              <a:rPr lang="en-US" altLang="zh-TW" dirty="0"/>
              <a:t>IDE &amp; Kit</a:t>
            </a:r>
            <a:endParaRPr lang="zh-TW" altLang="en-US" dirty="0"/>
          </a:p>
        </p:txBody>
      </p:sp>
      <p:sp>
        <p:nvSpPr>
          <p:cNvPr id="3" name="內容版面配置區 2">
            <a:extLst>
              <a:ext uri="{FF2B5EF4-FFF2-40B4-BE49-F238E27FC236}">
                <a16:creationId xmlns:a16="http://schemas.microsoft.com/office/drawing/2014/main" id="{F95411EC-1224-71F7-DAA6-95404BEC1513}"/>
              </a:ext>
            </a:extLst>
          </p:cNvPr>
          <p:cNvSpPr>
            <a:spLocks noGrp="1"/>
          </p:cNvSpPr>
          <p:nvPr>
            <p:ph idx="1"/>
          </p:nvPr>
        </p:nvSpPr>
        <p:spPr/>
        <p:txBody>
          <a:bodyPr>
            <a:normAutofit/>
          </a:bodyPr>
          <a:lstStyle/>
          <a:p>
            <a:r>
              <a:rPr lang="en-US" altLang="zh-TW" dirty="0">
                <a:solidFill>
                  <a:schemeClr val="tx1"/>
                </a:solidFill>
              </a:rPr>
              <a:t>Visual Studio 2019 – Community (download </a:t>
            </a:r>
            <a:r>
              <a:rPr lang="en-US" altLang="zh-TW" dirty="0">
                <a:solidFill>
                  <a:srgbClr val="0070C0"/>
                </a:solidFill>
                <a:hlinkClick r:id="rId2">
                  <a:extLst>
                    <a:ext uri="{A12FA001-AC4F-418D-AE19-62706E023703}">
                      <ahyp:hlinkClr xmlns:ahyp="http://schemas.microsoft.com/office/drawing/2018/hyperlinkcolor" val="tx"/>
                    </a:ext>
                  </a:extLst>
                </a:hlinkClick>
              </a:rPr>
              <a:t>here</a:t>
            </a:r>
            <a:r>
              <a:rPr lang="en-US" altLang="zh-TW" dirty="0">
                <a:solidFill>
                  <a:schemeClr val="tx1"/>
                </a:solidFill>
              </a:rPr>
              <a:t>)</a:t>
            </a:r>
          </a:p>
          <a:p>
            <a:r>
              <a:rPr lang="en-US" altLang="zh-TW" dirty="0">
                <a:solidFill>
                  <a:schemeClr val="tx1"/>
                </a:solidFill>
              </a:rPr>
              <a:t>GLFW (provided in zip)</a:t>
            </a:r>
          </a:p>
          <a:p>
            <a:pPr lvl="1"/>
            <a:r>
              <a:rPr lang="en-US" altLang="zh-TW" i="0" dirty="0">
                <a:solidFill>
                  <a:schemeClr val="tx1"/>
                </a:solidFill>
                <a:latin typeface="Arial" panose="020B0604020202020204" pitchFamily="34" charset="0"/>
              </a:rPr>
              <a:t>A</a:t>
            </a:r>
            <a:r>
              <a:rPr lang="en-US" altLang="zh-TW" b="0" i="0" dirty="0">
                <a:solidFill>
                  <a:schemeClr val="tx1"/>
                </a:solidFill>
                <a:effectLst/>
                <a:latin typeface="Arial" panose="020B0604020202020204" pitchFamily="34" charset="0"/>
              </a:rPr>
              <a:t>n Open Source, multi-platform library for OpenGL</a:t>
            </a:r>
          </a:p>
          <a:p>
            <a:pPr lvl="1"/>
            <a:r>
              <a:rPr lang="en-US" altLang="zh-TW" i="0" dirty="0">
                <a:solidFill>
                  <a:schemeClr val="tx1"/>
                </a:solidFill>
                <a:latin typeface="Arial" panose="020B0604020202020204" pitchFamily="34" charset="0"/>
              </a:rPr>
              <a:t>P</a:t>
            </a:r>
            <a:r>
              <a:rPr lang="en-US" altLang="zh-TW" b="0" i="0" dirty="0">
                <a:solidFill>
                  <a:schemeClr val="tx1"/>
                </a:solidFill>
                <a:effectLst/>
                <a:latin typeface="Arial" panose="020B0604020202020204" pitchFamily="34" charset="0"/>
              </a:rPr>
              <a:t>rovides a simple API for creating windows, receiving input and, etc.</a:t>
            </a:r>
          </a:p>
          <a:p>
            <a:r>
              <a:rPr lang="en-US" altLang="zh-TW" dirty="0">
                <a:solidFill>
                  <a:schemeClr val="tx1"/>
                </a:solidFill>
                <a:latin typeface="Arial" panose="020B0604020202020204" pitchFamily="34" charset="0"/>
              </a:rPr>
              <a:t>GLAD</a:t>
            </a:r>
            <a:r>
              <a:rPr lang="en-US" altLang="zh-TW" dirty="0">
                <a:solidFill>
                  <a:schemeClr val="tx1"/>
                </a:solidFill>
              </a:rPr>
              <a:t>(provided in zip)</a:t>
            </a:r>
          </a:p>
          <a:p>
            <a:pPr lvl="1"/>
            <a:r>
              <a:rPr lang="en-US" altLang="zh-TW" i="0" dirty="0">
                <a:solidFill>
                  <a:schemeClr val="tx1"/>
                </a:solidFill>
                <a:latin typeface="Arial" panose="020B0604020202020204" pitchFamily="34" charset="0"/>
              </a:rPr>
              <a:t>An </a:t>
            </a:r>
            <a:r>
              <a:rPr lang="en-US" altLang="zh-TW" i="0" dirty="0" err="1">
                <a:solidFill>
                  <a:schemeClr val="tx1"/>
                </a:solidFill>
                <a:latin typeface="Arial" panose="020B0604020202020204" pitchFamily="34" charset="0"/>
              </a:rPr>
              <a:t>openGL</a:t>
            </a:r>
            <a:r>
              <a:rPr lang="en-US" altLang="zh-TW" i="0" dirty="0">
                <a:solidFill>
                  <a:schemeClr val="tx1"/>
                </a:solidFill>
                <a:latin typeface="Arial" panose="020B0604020202020204" pitchFamily="34" charset="0"/>
              </a:rPr>
              <a:t> loading library that loads pointers to OpenGL functions at runtime</a:t>
            </a:r>
          </a:p>
          <a:p>
            <a:r>
              <a:rPr lang="en-US" altLang="zh-TW" i="0" dirty="0">
                <a:solidFill>
                  <a:schemeClr val="tx1"/>
                </a:solidFill>
                <a:latin typeface="Arial" panose="020B0604020202020204" pitchFamily="34" charset="0"/>
              </a:rPr>
              <a:t>GLM</a:t>
            </a:r>
            <a:r>
              <a:rPr lang="en-US" altLang="zh-TW" dirty="0">
                <a:solidFill>
                  <a:schemeClr val="tx1"/>
                </a:solidFill>
              </a:rPr>
              <a:t>(provided in zip)</a:t>
            </a:r>
            <a:endParaRPr lang="en-US" altLang="zh-TW" i="0" dirty="0">
              <a:solidFill>
                <a:schemeClr val="tx1"/>
              </a:solidFill>
              <a:latin typeface="Arial" panose="020B0604020202020204" pitchFamily="34" charset="0"/>
            </a:endParaRPr>
          </a:p>
          <a:p>
            <a:pPr lvl="1"/>
            <a:r>
              <a:rPr lang="en-US" altLang="zh-TW" i="0" dirty="0">
                <a:solidFill>
                  <a:schemeClr val="tx1"/>
                </a:solidFill>
                <a:latin typeface="Arial" panose="020B0604020202020204" pitchFamily="34" charset="0"/>
              </a:rPr>
              <a:t>Math library for OpenGL</a:t>
            </a:r>
          </a:p>
        </p:txBody>
      </p:sp>
    </p:spTree>
    <p:extLst>
      <p:ext uri="{BB962C8B-B14F-4D97-AF65-F5344CB8AC3E}">
        <p14:creationId xmlns:p14="http://schemas.microsoft.com/office/powerpoint/2010/main" val="1112068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music box</a:t>
            </a:r>
            <a:endParaRPr lang="zh-TW" altLang="en-US" dirty="0"/>
          </a:p>
        </p:txBody>
      </p:sp>
      <p:pic>
        <p:nvPicPr>
          <p:cNvPr id="5" name="2022-10-01 18-08-06">
            <a:hlinkClick r:id="" action="ppaction://media"/>
            <a:extLst>
              <a:ext uri="{FF2B5EF4-FFF2-40B4-BE49-F238E27FC236}">
                <a16:creationId xmlns:a16="http://schemas.microsoft.com/office/drawing/2014/main" id="{B41FCAED-2D72-0D86-4562-36285DC6979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987675" y="2286000"/>
            <a:ext cx="6367463" cy="3581400"/>
          </a:xfrm>
        </p:spPr>
      </p:pic>
    </p:spTree>
    <p:extLst>
      <p:ext uri="{BB962C8B-B14F-4D97-AF65-F5344CB8AC3E}">
        <p14:creationId xmlns:p14="http://schemas.microsoft.com/office/powerpoint/2010/main" val="3493138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a:t>
            </a:r>
            <a:endParaRPr lang="zh-TW" altLang="en-US" dirty="0"/>
          </a:p>
        </p:txBody>
      </p:sp>
      <p:sp>
        <p:nvSpPr>
          <p:cNvPr id="4" name="文字方塊 3">
            <a:extLst>
              <a:ext uri="{FF2B5EF4-FFF2-40B4-BE49-F238E27FC236}">
                <a16:creationId xmlns:a16="http://schemas.microsoft.com/office/drawing/2014/main" id="{4A17D442-02F8-DEF8-11BE-7C622BCE41A7}"/>
              </a:ext>
            </a:extLst>
          </p:cNvPr>
          <p:cNvSpPr txBox="1"/>
          <p:nvPr/>
        </p:nvSpPr>
        <p:spPr>
          <a:xfrm>
            <a:off x="1219200" y="1547208"/>
            <a:ext cx="2174449" cy="2246769"/>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Camera</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Position: (0, 12, 12)</a:t>
            </a:r>
          </a:p>
          <a:p>
            <a:r>
              <a:rPr lang="en-US" altLang="zh-TW" sz="2000" dirty="0">
                <a:latin typeface="Calibri" panose="020F0502020204030204" pitchFamily="34" charset="0"/>
                <a:cs typeface="Calibri" panose="020F0502020204030204" pitchFamily="34" charset="0"/>
              </a:rPr>
              <a:t>Target: (0, -1, 0)</a:t>
            </a:r>
          </a:p>
          <a:p>
            <a:r>
              <a:rPr lang="en-US" altLang="zh-TW" sz="2000" dirty="0">
                <a:latin typeface="Calibri" panose="020F0502020204030204" pitchFamily="34" charset="0"/>
                <a:cs typeface="Calibri" panose="020F0502020204030204" pitchFamily="34" charset="0"/>
              </a:rPr>
              <a:t>Up: (0, 1, 0)</a:t>
            </a:r>
          </a:p>
          <a:p>
            <a:r>
              <a:rPr lang="en-US" altLang="zh-TW" sz="2000" dirty="0" err="1">
                <a:latin typeface="Calibri" panose="020F0502020204030204" pitchFamily="34" charset="0"/>
                <a:cs typeface="Calibri" panose="020F0502020204030204" pitchFamily="34" charset="0"/>
              </a:rPr>
              <a:t>FoV</a:t>
            </a:r>
            <a:r>
              <a:rPr lang="en-US" altLang="zh-TW" sz="2000" dirty="0">
                <a:latin typeface="Calibri" panose="020F0502020204030204" pitchFamily="34" charset="0"/>
                <a:cs typeface="Calibri" panose="020F0502020204030204" pitchFamily="34" charset="0"/>
              </a:rPr>
              <a:t>: 45.0</a:t>
            </a:r>
          </a:p>
          <a:p>
            <a:r>
              <a:rPr lang="en-US" altLang="zh-TW" sz="2000" dirty="0">
                <a:latin typeface="Calibri" panose="020F0502020204030204" pitchFamily="34" charset="0"/>
                <a:cs typeface="Calibri" panose="020F0502020204030204" pitchFamily="34" charset="0"/>
              </a:rPr>
              <a:t>near: 0.1</a:t>
            </a:r>
          </a:p>
          <a:p>
            <a:r>
              <a:rPr lang="en-US" altLang="zh-TW" sz="2000" dirty="0">
                <a:latin typeface="Calibri" panose="020F0502020204030204" pitchFamily="34" charset="0"/>
                <a:cs typeface="Calibri" panose="020F0502020204030204" pitchFamily="34" charset="0"/>
              </a:rPr>
              <a:t>far: 100.0</a:t>
            </a:r>
            <a:endParaRPr lang="zh-TW" altLang="en-US" sz="2000" dirty="0">
              <a:latin typeface="Calibri" panose="020F0502020204030204" pitchFamily="34" charset="0"/>
              <a:cs typeface="Calibri" panose="020F0502020204030204" pitchFamily="34" charset="0"/>
            </a:endParaRPr>
          </a:p>
        </p:txBody>
      </p:sp>
      <p:sp>
        <p:nvSpPr>
          <p:cNvPr id="5" name="文字方塊 4">
            <a:extLst>
              <a:ext uri="{FF2B5EF4-FFF2-40B4-BE49-F238E27FC236}">
                <a16:creationId xmlns:a16="http://schemas.microsoft.com/office/drawing/2014/main" id="{3F6E643A-0019-BD85-7424-71D9662A1802}"/>
              </a:ext>
            </a:extLst>
          </p:cNvPr>
          <p:cNvSpPr txBox="1"/>
          <p:nvPr/>
        </p:nvSpPr>
        <p:spPr>
          <a:xfrm>
            <a:off x="3393649" y="1518895"/>
            <a:ext cx="4279769"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Base</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Rotate about +y axis -0.2 degree/frame</a:t>
            </a:r>
          </a:p>
          <a:p>
            <a:r>
              <a:rPr lang="en-US" altLang="zh-TW" sz="2000" dirty="0">
                <a:latin typeface="Calibri" panose="020F0502020204030204" pitchFamily="34" charset="0"/>
                <a:cs typeface="Calibri" panose="020F0502020204030204" pitchFamily="34" charset="0"/>
              </a:rPr>
              <a:t>Scale (1.25, 1, 1.25)</a:t>
            </a:r>
            <a:endParaRPr lang="zh-TW" altLang="en-US" sz="2000" dirty="0">
              <a:latin typeface="Calibri" panose="020F0502020204030204" pitchFamily="34" charset="0"/>
              <a:cs typeface="Calibri" panose="020F0502020204030204" pitchFamily="34" charset="0"/>
            </a:endParaRPr>
          </a:p>
        </p:txBody>
      </p:sp>
      <p:sp>
        <p:nvSpPr>
          <p:cNvPr id="6" name="文字方塊 5">
            <a:extLst>
              <a:ext uri="{FF2B5EF4-FFF2-40B4-BE49-F238E27FC236}">
                <a16:creationId xmlns:a16="http://schemas.microsoft.com/office/drawing/2014/main" id="{10E9AE18-F75D-4A65-225F-D76D0C6C8E87}"/>
              </a:ext>
            </a:extLst>
          </p:cNvPr>
          <p:cNvSpPr txBox="1"/>
          <p:nvPr/>
        </p:nvSpPr>
        <p:spPr>
          <a:xfrm>
            <a:off x="7588577" y="2480705"/>
            <a:ext cx="4279770" cy="707886"/>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Teapot</a:t>
            </a:r>
            <a:r>
              <a:rPr lang="en-US" altLang="zh-TW" sz="2000" dirty="0">
                <a:latin typeface="Calibri" panose="020F0502020204030204" pitchFamily="34" charset="0"/>
                <a:cs typeface="Calibri" panose="020F0502020204030204" pitchFamily="34" charset="0"/>
              </a:rPr>
              <a:t>: (parent: Teapot disk)</a:t>
            </a:r>
          </a:p>
          <a:p>
            <a:r>
              <a:rPr lang="en-US" altLang="zh-TW" sz="2000" dirty="0">
                <a:latin typeface="Calibri" panose="020F0502020204030204" pitchFamily="34" charset="0"/>
                <a:cs typeface="Calibri" panose="020F0502020204030204" pitchFamily="34" charset="0"/>
              </a:rPr>
              <a:t>Scale (0.3, 0.3, 0.3) to original size</a:t>
            </a:r>
            <a:endParaRPr lang="zh-TW" altLang="en-US" sz="2000" dirty="0">
              <a:latin typeface="Calibri" panose="020F0502020204030204" pitchFamily="34" charset="0"/>
              <a:cs typeface="Calibri" panose="020F0502020204030204" pitchFamily="34" charset="0"/>
            </a:endParaRPr>
          </a:p>
        </p:txBody>
      </p:sp>
      <p:sp>
        <p:nvSpPr>
          <p:cNvPr id="3" name="文字方塊 2">
            <a:extLst>
              <a:ext uri="{FF2B5EF4-FFF2-40B4-BE49-F238E27FC236}">
                <a16:creationId xmlns:a16="http://schemas.microsoft.com/office/drawing/2014/main" id="{0135345C-27D6-1C03-3B82-46B14FE93302}"/>
              </a:ext>
            </a:extLst>
          </p:cNvPr>
          <p:cNvSpPr txBox="1"/>
          <p:nvPr/>
        </p:nvSpPr>
        <p:spPr>
          <a:xfrm>
            <a:off x="7630999" y="3576029"/>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Cat</a:t>
            </a:r>
            <a:r>
              <a:rPr lang="en-US" altLang="zh-TW" sz="2000" dirty="0">
                <a:latin typeface="Calibri" panose="020F0502020204030204" pitchFamily="34" charset="0"/>
                <a:cs typeface="Calibri" panose="020F0502020204030204" pitchFamily="34" charset="0"/>
              </a:rPr>
              <a:t>: (parent: Disk)</a:t>
            </a:r>
          </a:p>
          <a:p>
            <a:r>
              <a:rPr lang="en-US" altLang="zh-TW" sz="2000" dirty="0">
                <a:latin typeface="Calibri" panose="020F0502020204030204" pitchFamily="34" charset="0"/>
                <a:cs typeface="Calibri" panose="020F0502020204030204" pitchFamily="34" charset="0"/>
              </a:rPr>
              <a:t>Scale (1, 1, 1) to original size</a:t>
            </a:r>
          </a:p>
          <a:p>
            <a:endParaRPr lang="zh-TW" altLang="en-US" sz="2000" dirty="0">
              <a:latin typeface="Calibri" panose="020F0502020204030204" pitchFamily="34" charset="0"/>
              <a:cs typeface="Calibri" panose="020F0502020204030204" pitchFamily="34" charset="0"/>
            </a:endParaRPr>
          </a:p>
        </p:txBody>
      </p:sp>
      <p:sp>
        <p:nvSpPr>
          <p:cNvPr id="7" name="文字方塊 6">
            <a:extLst>
              <a:ext uri="{FF2B5EF4-FFF2-40B4-BE49-F238E27FC236}">
                <a16:creationId xmlns:a16="http://schemas.microsoft.com/office/drawing/2014/main" id="{E182552E-F568-A222-FCB0-B3267DCE1C0D}"/>
              </a:ext>
            </a:extLst>
          </p:cNvPr>
          <p:cNvSpPr txBox="1"/>
          <p:nvPr/>
        </p:nvSpPr>
        <p:spPr>
          <a:xfrm>
            <a:off x="7609786" y="4461131"/>
            <a:ext cx="4237351"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ball</a:t>
            </a:r>
            <a:r>
              <a:rPr lang="en-US" altLang="zh-TW" sz="2000" dirty="0">
                <a:latin typeface="Calibri" panose="020F0502020204030204" pitchFamily="34" charset="0"/>
                <a:cs typeface="Calibri" panose="020F0502020204030204" pitchFamily="34" charset="0"/>
              </a:rPr>
              <a:t>: (parent: Cat)</a:t>
            </a:r>
          </a:p>
          <a:p>
            <a:r>
              <a:rPr lang="en-US" altLang="zh-TW" sz="2000" dirty="0">
                <a:latin typeface="Calibri" panose="020F0502020204030204" pitchFamily="34" charset="0"/>
                <a:cs typeface="Calibri" panose="020F0502020204030204" pitchFamily="34" charset="0"/>
              </a:rPr>
              <a:t>Rotate about +x axis 1.2 degree/frame</a:t>
            </a:r>
          </a:p>
          <a:p>
            <a:r>
              <a:rPr lang="en-US" altLang="zh-TW" sz="2000" dirty="0">
                <a:latin typeface="Calibri" panose="020F0502020204030204" pitchFamily="34" charset="0"/>
                <a:cs typeface="Calibri" panose="020F0502020204030204" pitchFamily="34" charset="0"/>
              </a:rPr>
              <a:t>Scale (1.2, 1.2, 1.2) to original size</a:t>
            </a:r>
            <a:endParaRPr lang="zh-TW" altLang="en-US" sz="2000" dirty="0">
              <a:latin typeface="Calibri" panose="020F0502020204030204" pitchFamily="34" charset="0"/>
              <a:cs typeface="Calibri" panose="020F0502020204030204" pitchFamily="34" charset="0"/>
            </a:endParaRPr>
          </a:p>
        </p:txBody>
      </p:sp>
      <p:sp>
        <p:nvSpPr>
          <p:cNvPr id="8" name="文字方塊 7">
            <a:extLst>
              <a:ext uri="{FF2B5EF4-FFF2-40B4-BE49-F238E27FC236}">
                <a16:creationId xmlns:a16="http://schemas.microsoft.com/office/drawing/2014/main" id="{A1026353-49EA-082D-B434-D5838D3B90E5}"/>
              </a:ext>
            </a:extLst>
          </p:cNvPr>
          <p:cNvSpPr txBox="1"/>
          <p:nvPr/>
        </p:nvSpPr>
        <p:spPr>
          <a:xfrm>
            <a:off x="1770667" y="5424665"/>
            <a:ext cx="8803065" cy="1323439"/>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Keyboard input</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Press 1 to double the rotation speed of the disk (press twice, 4 times faster)</a:t>
            </a:r>
          </a:p>
          <a:p>
            <a:r>
              <a:rPr lang="en-US" altLang="zh-TW" sz="2000" dirty="0">
                <a:latin typeface="Calibri" panose="020F0502020204030204" pitchFamily="34" charset="0"/>
                <a:cs typeface="Calibri" panose="020F0502020204030204" pitchFamily="34" charset="0"/>
              </a:rPr>
              <a:t>Press 2 to half the rotation speed of the disk (press twice, 1/4 slower)</a:t>
            </a:r>
          </a:p>
          <a:p>
            <a:r>
              <a:rPr lang="en-US" altLang="zh-TW" sz="2000" dirty="0">
                <a:latin typeface="Calibri" panose="020F0502020204030204" pitchFamily="34" charset="0"/>
                <a:cs typeface="Calibri" panose="020F0502020204030204" pitchFamily="34" charset="0"/>
              </a:rPr>
              <a:t>This will also affect its children (cat</a:t>
            </a:r>
            <a:r>
              <a:rPr lang="en-US" altLang="zh-TW" sz="2000">
                <a:latin typeface="Calibri" panose="020F0502020204030204" pitchFamily="34" charset="0"/>
                <a:cs typeface="Calibri" panose="020F0502020204030204" pitchFamily="34" charset="0"/>
              </a:rPr>
              <a:t>, ball)</a:t>
            </a:r>
            <a:endParaRPr lang="en-US" altLang="zh-TW" sz="2000" dirty="0">
              <a:latin typeface="Calibri" panose="020F0502020204030204" pitchFamily="34" charset="0"/>
              <a:cs typeface="Calibri" panose="020F0502020204030204" pitchFamily="34" charset="0"/>
            </a:endParaRPr>
          </a:p>
        </p:txBody>
      </p:sp>
      <p:sp>
        <p:nvSpPr>
          <p:cNvPr id="10" name="文字方塊 9">
            <a:extLst>
              <a:ext uri="{FF2B5EF4-FFF2-40B4-BE49-F238E27FC236}">
                <a16:creationId xmlns:a16="http://schemas.microsoft.com/office/drawing/2014/main" id="{E0B8DD7A-F383-FB8C-6EE9-988B54FB6805}"/>
              </a:ext>
            </a:extLst>
          </p:cNvPr>
          <p:cNvSpPr txBox="1"/>
          <p:nvPr/>
        </p:nvSpPr>
        <p:spPr>
          <a:xfrm>
            <a:off x="3351229" y="2549021"/>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Teapot disk</a:t>
            </a:r>
            <a:r>
              <a:rPr lang="en-US" altLang="zh-TW" sz="2000" dirty="0">
                <a:latin typeface="Calibri" panose="020F0502020204030204" pitchFamily="34" charset="0"/>
                <a:cs typeface="Calibri" panose="020F0502020204030204" pitchFamily="34" charset="0"/>
              </a:rPr>
              <a:t>: (parent: Base)</a:t>
            </a:r>
          </a:p>
          <a:p>
            <a:r>
              <a:rPr lang="en-US" altLang="zh-TW" sz="2000" dirty="0">
                <a:latin typeface="Calibri" panose="020F0502020204030204" pitchFamily="34" charset="0"/>
                <a:cs typeface="Calibri" panose="020F0502020204030204" pitchFamily="34" charset="0"/>
              </a:rPr>
              <a:t>Rotate about +y axis -1.0 degree/frame</a:t>
            </a:r>
          </a:p>
          <a:p>
            <a:r>
              <a:rPr lang="en-US" altLang="zh-TW" sz="2000" dirty="0">
                <a:latin typeface="Calibri" panose="020F0502020204030204" pitchFamily="34" charset="0"/>
                <a:cs typeface="Calibri" panose="020F0502020204030204" pitchFamily="34" charset="0"/>
              </a:rPr>
              <a:t>Scale (1, 1, 1) to original size</a:t>
            </a:r>
          </a:p>
        </p:txBody>
      </p:sp>
      <p:sp>
        <p:nvSpPr>
          <p:cNvPr id="11" name="文字方塊 10">
            <a:extLst>
              <a:ext uri="{FF2B5EF4-FFF2-40B4-BE49-F238E27FC236}">
                <a16:creationId xmlns:a16="http://schemas.microsoft.com/office/drawing/2014/main" id="{0A593AEA-23B8-89B1-DB57-051FB04D2625}"/>
              </a:ext>
            </a:extLst>
          </p:cNvPr>
          <p:cNvSpPr txBox="1"/>
          <p:nvPr/>
        </p:nvSpPr>
        <p:spPr>
          <a:xfrm>
            <a:off x="3351229" y="3497597"/>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Disk</a:t>
            </a:r>
            <a:r>
              <a:rPr lang="en-US" altLang="zh-TW" sz="2000" dirty="0">
                <a:latin typeface="Calibri" panose="020F0502020204030204" pitchFamily="34" charset="0"/>
                <a:cs typeface="Calibri" panose="020F0502020204030204" pitchFamily="34" charset="0"/>
              </a:rPr>
              <a:t>: (parent: Base)</a:t>
            </a:r>
          </a:p>
          <a:p>
            <a:r>
              <a:rPr lang="en-US" altLang="zh-TW" sz="2000" dirty="0">
                <a:latin typeface="Calibri" panose="020F0502020204030204" pitchFamily="34" charset="0"/>
                <a:cs typeface="Calibri" panose="020F0502020204030204" pitchFamily="34" charset="0"/>
              </a:rPr>
              <a:t>Rotate about +y axis -0.5 degree/frame</a:t>
            </a:r>
          </a:p>
          <a:p>
            <a:r>
              <a:rPr lang="en-US" altLang="zh-TW" sz="2000" dirty="0">
                <a:latin typeface="Calibri" panose="020F0502020204030204" pitchFamily="34" charset="0"/>
                <a:cs typeface="Calibri" panose="020F0502020204030204" pitchFamily="34" charset="0"/>
              </a:rPr>
              <a:t>Scale (4, 1, 4) to original size</a:t>
            </a:r>
          </a:p>
        </p:txBody>
      </p:sp>
    </p:spTree>
    <p:extLst>
      <p:ext uri="{BB962C8B-B14F-4D97-AF65-F5344CB8AC3E}">
        <p14:creationId xmlns:p14="http://schemas.microsoft.com/office/powerpoint/2010/main" val="3817772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277D3D7-064D-C5C3-0274-3D4F8227BF95}"/>
              </a:ext>
            </a:extLst>
          </p:cNvPr>
          <p:cNvSpPr/>
          <p:nvPr/>
        </p:nvSpPr>
        <p:spPr>
          <a:xfrm>
            <a:off x="2344131" y="2033834"/>
            <a:ext cx="4826523" cy="427976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3" name="橢圓 2">
            <a:extLst>
              <a:ext uri="{FF2B5EF4-FFF2-40B4-BE49-F238E27FC236}">
                <a16:creationId xmlns:a16="http://schemas.microsoft.com/office/drawing/2014/main" id="{9F548D7C-662F-199E-2462-8E1980C0E1E2}"/>
              </a:ext>
            </a:extLst>
          </p:cNvPr>
          <p:cNvSpPr/>
          <p:nvPr/>
        </p:nvSpPr>
        <p:spPr>
          <a:xfrm>
            <a:off x="2721207" y="2157560"/>
            <a:ext cx="4237353" cy="3965151"/>
          </a:xfrm>
          <a:prstGeom prst="ellipse">
            <a:avLst/>
          </a:prstGeom>
          <a:solidFill>
            <a:srgbClr val="FFC000">
              <a:alpha val="3019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solidFill>
                <a:srgbClr val="FFC000"/>
              </a:solidFill>
            </a:endParaRPr>
          </a:p>
        </p:txBody>
      </p:sp>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relative position</a:t>
            </a:r>
            <a:endParaRPr lang="zh-TW" altLang="en-US" dirty="0"/>
          </a:p>
        </p:txBody>
      </p:sp>
      <p:sp>
        <p:nvSpPr>
          <p:cNvPr id="12" name="矩形 11">
            <a:extLst>
              <a:ext uri="{FF2B5EF4-FFF2-40B4-BE49-F238E27FC236}">
                <a16:creationId xmlns:a16="http://schemas.microsoft.com/office/drawing/2014/main" id="{30F04D06-0A6C-1DEC-E440-F8F13BAD9B4C}"/>
              </a:ext>
            </a:extLst>
          </p:cNvPr>
          <p:cNvSpPr/>
          <p:nvPr/>
        </p:nvSpPr>
        <p:spPr>
          <a:xfrm>
            <a:off x="3510307" y="3988717"/>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T</a:t>
            </a:r>
            <a:endParaRPr lang="zh-TW" altLang="en-US" dirty="0"/>
          </a:p>
        </p:txBody>
      </p:sp>
      <p:sp>
        <p:nvSpPr>
          <p:cNvPr id="13" name="橢圓 12">
            <a:extLst>
              <a:ext uri="{FF2B5EF4-FFF2-40B4-BE49-F238E27FC236}">
                <a16:creationId xmlns:a16="http://schemas.microsoft.com/office/drawing/2014/main" id="{E4FEEC9E-5C25-060A-D53E-5AC0795B1911}"/>
              </a:ext>
            </a:extLst>
          </p:cNvPr>
          <p:cNvSpPr/>
          <p:nvPr/>
        </p:nvSpPr>
        <p:spPr>
          <a:xfrm>
            <a:off x="4701618" y="4022889"/>
            <a:ext cx="263950" cy="301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 name="直線單箭頭接點 14">
            <a:extLst>
              <a:ext uri="{FF2B5EF4-FFF2-40B4-BE49-F238E27FC236}">
                <a16:creationId xmlns:a16="http://schemas.microsoft.com/office/drawing/2014/main" id="{CADCE5FB-F6B5-9BE5-F362-717356A0FAD3}"/>
              </a:ext>
            </a:extLst>
          </p:cNvPr>
          <p:cNvCxnSpPr>
            <a:cxnSpLocks/>
          </p:cNvCxnSpPr>
          <p:nvPr/>
        </p:nvCxnSpPr>
        <p:spPr>
          <a:xfrm flipH="1">
            <a:off x="3918802" y="4173718"/>
            <a:ext cx="914791" cy="707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9" name="文字方塊 18">
            <a:extLst>
              <a:ext uri="{FF2B5EF4-FFF2-40B4-BE49-F238E27FC236}">
                <a16:creationId xmlns:a16="http://schemas.microsoft.com/office/drawing/2014/main" id="{5EFD41C6-3AAB-2C4E-51CC-1F6F96697C21}"/>
              </a:ext>
            </a:extLst>
          </p:cNvPr>
          <p:cNvSpPr txBox="1"/>
          <p:nvPr/>
        </p:nvSpPr>
        <p:spPr>
          <a:xfrm>
            <a:off x="3634627" y="2900418"/>
            <a:ext cx="1429734" cy="923330"/>
          </a:xfrm>
          <a:prstGeom prst="rect">
            <a:avLst/>
          </a:prstGeom>
          <a:noFill/>
        </p:spPr>
        <p:txBody>
          <a:bodyPr wrap="square" rtlCol="0">
            <a:spAutoFit/>
          </a:bodyPr>
          <a:lstStyle/>
          <a:p>
            <a:r>
              <a:rPr lang="en-US" altLang="zh-TW" dirty="0">
                <a:solidFill>
                  <a:schemeClr val="accent6">
                    <a:lumMod val="75000"/>
                  </a:schemeClr>
                </a:solidFill>
              </a:rPr>
              <a:t>Teapot disk </a:t>
            </a:r>
            <a:r>
              <a:rPr lang="en-US" altLang="zh-TW" dirty="0"/>
              <a:t>translate</a:t>
            </a:r>
            <a:br>
              <a:rPr lang="en-US" altLang="zh-TW" dirty="0"/>
            </a:br>
            <a:r>
              <a:rPr lang="en-US" altLang="zh-TW" dirty="0"/>
              <a:t>(-1, 1.5, 0)</a:t>
            </a:r>
            <a:endParaRPr lang="zh-TW" altLang="en-US" dirty="0"/>
          </a:p>
        </p:txBody>
      </p:sp>
      <p:sp>
        <p:nvSpPr>
          <p:cNvPr id="20" name="矩形 19">
            <a:extLst>
              <a:ext uri="{FF2B5EF4-FFF2-40B4-BE49-F238E27FC236}">
                <a16:creationId xmlns:a16="http://schemas.microsoft.com/office/drawing/2014/main" id="{7EF6214F-08D0-E72E-B03E-584538D93D47}"/>
              </a:ext>
            </a:extLst>
          </p:cNvPr>
          <p:cNvSpPr/>
          <p:nvPr/>
        </p:nvSpPr>
        <p:spPr>
          <a:xfrm>
            <a:off x="6263327" y="4022889"/>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C</a:t>
            </a:r>
            <a:endParaRPr lang="zh-TW" altLang="en-US" dirty="0"/>
          </a:p>
        </p:txBody>
      </p:sp>
      <p:cxnSp>
        <p:nvCxnSpPr>
          <p:cNvPr id="25" name="直線單箭頭接點 24">
            <a:extLst>
              <a:ext uri="{FF2B5EF4-FFF2-40B4-BE49-F238E27FC236}">
                <a16:creationId xmlns:a16="http://schemas.microsoft.com/office/drawing/2014/main" id="{5B9BFB98-2AFD-A267-C92B-846CBC6762FB}"/>
              </a:ext>
            </a:extLst>
          </p:cNvPr>
          <p:cNvCxnSpPr>
            <a:cxnSpLocks/>
          </p:cNvCxnSpPr>
          <p:nvPr/>
        </p:nvCxnSpPr>
        <p:spPr>
          <a:xfrm>
            <a:off x="4833593" y="4173718"/>
            <a:ext cx="1429734" cy="707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28" name="文字方塊 27">
            <a:extLst>
              <a:ext uri="{FF2B5EF4-FFF2-40B4-BE49-F238E27FC236}">
                <a16:creationId xmlns:a16="http://schemas.microsoft.com/office/drawing/2014/main" id="{DBB8C067-C4DD-CD33-3F06-65EF2AE2DAB0}"/>
              </a:ext>
            </a:extLst>
          </p:cNvPr>
          <p:cNvSpPr txBox="1"/>
          <p:nvPr/>
        </p:nvSpPr>
        <p:spPr>
          <a:xfrm>
            <a:off x="5117089" y="3127710"/>
            <a:ext cx="1093509" cy="923330"/>
          </a:xfrm>
          <a:prstGeom prst="rect">
            <a:avLst/>
          </a:prstGeom>
          <a:noFill/>
        </p:spPr>
        <p:txBody>
          <a:bodyPr wrap="square" rtlCol="0">
            <a:spAutoFit/>
          </a:bodyPr>
          <a:lstStyle/>
          <a:p>
            <a:r>
              <a:rPr lang="en-US" altLang="zh-TW" dirty="0"/>
              <a:t>Cat translate(2.5, 0, 0)</a:t>
            </a:r>
            <a:endParaRPr lang="zh-TW" altLang="en-US" dirty="0"/>
          </a:p>
        </p:txBody>
      </p:sp>
      <p:sp>
        <p:nvSpPr>
          <p:cNvPr id="30" name="矩形 29">
            <a:extLst>
              <a:ext uri="{FF2B5EF4-FFF2-40B4-BE49-F238E27FC236}">
                <a16:creationId xmlns:a16="http://schemas.microsoft.com/office/drawing/2014/main" id="{28D9E046-B6BC-BEBD-6072-F6957B958DB8}"/>
              </a:ext>
            </a:extLst>
          </p:cNvPr>
          <p:cNvSpPr/>
          <p:nvPr/>
        </p:nvSpPr>
        <p:spPr>
          <a:xfrm>
            <a:off x="6268041" y="4942002"/>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B</a:t>
            </a:r>
            <a:endParaRPr lang="zh-TW" altLang="en-US" dirty="0"/>
          </a:p>
        </p:txBody>
      </p:sp>
      <p:cxnSp>
        <p:nvCxnSpPr>
          <p:cNvPr id="31" name="直線單箭頭接點 30">
            <a:extLst>
              <a:ext uri="{FF2B5EF4-FFF2-40B4-BE49-F238E27FC236}">
                <a16:creationId xmlns:a16="http://schemas.microsoft.com/office/drawing/2014/main" id="{9EEEA3F2-80E2-1B9E-90C9-CFB89E1BAA77}"/>
              </a:ext>
            </a:extLst>
          </p:cNvPr>
          <p:cNvCxnSpPr>
            <a:cxnSpLocks/>
            <a:stCxn id="20" idx="2"/>
          </p:cNvCxnSpPr>
          <p:nvPr/>
        </p:nvCxnSpPr>
        <p:spPr>
          <a:xfrm>
            <a:off x="6473073" y="4407031"/>
            <a:ext cx="0" cy="49019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4" name="文字方塊 33">
            <a:extLst>
              <a:ext uri="{FF2B5EF4-FFF2-40B4-BE49-F238E27FC236}">
                <a16:creationId xmlns:a16="http://schemas.microsoft.com/office/drawing/2014/main" id="{2F89DFAB-81B1-E806-6B3D-98CEB2579AB8}"/>
              </a:ext>
            </a:extLst>
          </p:cNvPr>
          <p:cNvSpPr txBox="1"/>
          <p:nvPr/>
        </p:nvSpPr>
        <p:spPr>
          <a:xfrm>
            <a:off x="6833645" y="4294118"/>
            <a:ext cx="1093509" cy="923330"/>
          </a:xfrm>
          <a:prstGeom prst="rect">
            <a:avLst/>
          </a:prstGeom>
          <a:noFill/>
        </p:spPr>
        <p:txBody>
          <a:bodyPr wrap="square" rtlCol="0">
            <a:spAutoFit/>
          </a:bodyPr>
          <a:lstStyle/>
          <a:p>
            <a:r>
              <a:rPr lang="en-US" altLang="zh-TW" dirty="0"/>
              <a:t>Ball translate(0, 0.5, 2)</a:t>
            </a:r>
            <a:endParaRPr lang="zh-TW" altLang="en-US" dirty="0"/>
          </a:p>
        </p:txBody>
      </p:sp>
      <p:sp>
        <p:nvSpPr>
          <p:cNvPr id="35" name="文字方塊 34">
            <a:extLst>
              <a:ext uri="{FF2B5EF4-FFF2-40B4-BE49-F238E27FC236}">
                <a16:creationId xmlns:a16="http://schemas.microsoft.com/office/drawing/2014/main" id="{7F1323D3-16F4-5FC4-37BE-67C149F4022A}"/>
              </a:ext>
            </a:extLst>
          </p:cNvPr>
          <p:cNvSpPr txBox="1"/>
          <p:nvPr/>
        </p:nvSpPr>
        <p:spPr>
          <a:xfrm>
            <a:off x="2939593" y="4358254"/>
            <a:ext cx="1093510" cy="369332"/>
          </a:xfrm>
          <a:prstGeom prst="rect">
            <a:avLst/>
          </a:prstGeom>
          <a:noFill/>
        </p:spPr>
        <p:txBody>
          <a:bodyPr wrap="square" rtlCol="0">
            <a:spAutoFit/>
          </a:bodyPr>
          <a:lstStyle/>
          <a:p>
            <a:r>
              <a:rPr lang="en-US" altLang="zh-TW" dirty="0"/>
              <a:t>teapot</a:t>
            </a:r>
            <a:endParaRPr lang="zh-TW" altLang="en-US" dirty="0"/>
          </a:p>
        </p:txBody>
      </p:sp>
      <p:sp>
        <p:nvSpPr>
          <p:cNvPr id="36" name="文字方塊 35">
            <a:extLst>
              <a:ext uri="{FF2B5EF4-FFF2-40B4-BE49-F238E27FC236}">
                <a16:creationId xmlns:a16="http://schemas.microsoft.com/office/drawing/2014/main" id="{A642A5A4-D040-F82E-1E9C-24ACA6B3F93A}"/>
              </a:ext>
            </a:extLst>
          </p:cNvPr>
          <p:cNvSpPr txBox="1"/>
          <p:nvPr/>
        </p:nvSpPr>
        <p:spPr>
          <a:xfrm>
            <a:off x="6372909" y="3511822"/>
            <a:ext cx="1093510" cy="369332"/>
          </a:xfrm>
          <a:prstGeom prst="rect">
            <a:avLst/>
          </a:prstGeom>
          <a:noFill/>
        </p:spPr>
        <p:txBody>
          <a:bodyPr wrap="square" rtlCol="0">
            <a:spAutoFit/>
          </a:bodyPr>
          <a:lstStyle/>
          <a:p>
            <a:r>
              <a:rPr lang="en-US" altLang="zh-TW" dirty="0"/>
              <a:t>cat</a:t>
            </a:r>
            <a:endParaRPr lang="zh-TW" altLang="en-US" dirty="0"/>
          </a:p>
        </p:txBody>
      </p:sp>
      <p:sp>
        <p:nvSpPr>
          <p:cNvPr id="37" name="文字方塊 36">
            <a:extLst>
              <a:ext uri="{FF2B5EF4-FFF2-40B4-BE49-F238E27FC236}">
                <a16:creationId xmlns:a16="http://schemas.microsoft.com/office/drawing/2014/main" id="{E5784AB6-064C-7600-2423-10DE5FE33E42}"/>
              </a:ext>
            </a:extLst>
          </p:cNvPr>
          <p:cNvSpPr txBox="1"/>
          <p:nvPr/>
        </p:nvSpPr>
        <p:spPr>
          <a:xfrm>
            <a:off x="6473073" y="2125994"/>
            <a:ext cx="1093510" cy="369332"/>
          </a:xfrm>
          <a:prstGeom prst="rect">
            <a:avLst/>
          </a:prstGeom>
          <a:noFill/>
        </p:spPr>
        <p:txBody>
          <a:bodyPr wrap="square" rtlCol="0">
            <a:spAutoFit/>
          </a:bodyPr>
          <a:lstStyle/>
          <a:p>
            <a:r>
              <a:rPr lang="en-US" altLang="zh-TW" dirty="0"/>
              <a:t>base</a:t>
            </a:r>
            <a:endParaRPr lang="zh-TW" altLang="en-US" dirty="0"/>
          </a:p>
        </p:txBody>
      </p:sp>
      <p:sp>
        <p:nvSpPr>
          <p:cNvPr id="38" name="文字方塊 37">
            <a:extLst>
              <a:ext uri="{FF2B5EF4-FFF2-40B4-BE49-F238E27FC236}">
                <a16:creationId xmlns:a16="http://schemas.microsoft.com/office/drawing/2014/main" id="{CD39E1B8-6647-82CD-B55A-87A298822AE9}"/>
              </a:ext>
            </a:extLst>
          </p:cNvPr>
          <p:cNvSpPr txBox="1"/>
          <p:nvPr/>
        </p:nvSpPr>
        <p:spPr>
          <a:xfrm>
            <a:off x="6127424" y="5387419"/>
            <a:ext cx="1093510" cy="369332"/>
          </a:xfrm>
          <a:prstGeom prst="rect">
            <a:avLst/>
          </a:prstGeom>
          <a:noFill/>
        </p:spPr>
        <p:txBody>
          <a:bodyPr wrap="square" rtlCol="0">
            <a:spAutoFit/>
          </a:bodyPr>
          <a:lstStyle/>
          <a:p>
            <a:r>
              <a:rPr lang="en-US" altLang="zh-TW" dirty="0"/>
              <a:t>ball</a:t>
            </a:r>
            <a:endParaRPr lang="zh-TW" altLang="en-US" dirty="0"/>
          </a:p>
        </p:txBody>
      </p:sp>
      <p:sp>
        <p:nvSpPr>
          <p:cNvPr id="4" name="文字方塊 3">
            <a:extLst>
              <a:ext uri="{FF2B5EF4-FFF2-40B4-BE49-F238E27FC236}">
                <a16:creationId xmlns:a16="http://schemas.microsoft.com/office/drawing/2014/main" id="{75B16DD4-873A-2F97-1AF2-BEA5141E7A1B}"/>
              </a:ext>
            </a:extLst>
          </p:cNvPr>
          <p:cNvSpPr txBox="1"/>
          <p:nvPr/>
        </p:nvSpPr>
        <p:spPr>
          <a:xfrm>
            <a:off x="7596432" y="2895645"/>
            <a:ext cx="2950590" cy="369332"/>
          </a:xfrm>
          <a:prstGeom prst="rect">
            <a:avLst/>
          </a:prstGeom>
          <a:noFill/>
        </p:spPr>
        <p:txBody>
          <a:bodyPr wrap="square" rtlCol="0">
            <a:spAutoFit/>
          </a:bodyPr>
          <a:lstStyle/>
          <a:p>
            <a:r>
              <a:rPr lang="en-US" altLang="zh-TW" dirty="0">
                <a:solidFill>
                  <a:srgbClr val="FFC000"/>
                </a:solidFill>
              </a:rPr>
              <a:t>Disk</a:t>
            </a:r>
            <a:r>
              <a:rPr lang="en-US" altLang="zh-TW" dirty="0"/>
              <a:t> translate (0, 1.3, 0)</a:t>
            </a:r>
          </a:p>
        </p:txBody>
      </p:sp>
      <p:sp>
        <p:nvSpPr>
          <p:cNvPr id="5" name="橢圓 4">
            <a:extLst>
              <a:ext uri="{FF2B5EF4-FFF2-40B4-BE49-F238E27FC236}">
                <a16:creationId xmlns:a16="http://schemas.microsoft.com/office/drawing/2014/main" id="{7CC7C6F7-B860-CAE9-651D-855F0E9ED1AA}"/>
              </a:ext>
            </a:extLst>
          </p:cNvPr>
          <p:cNvSpPr/>
          <p:nvPr/>
        </p:nvSpPr>
        <p:spPr>
          <a:xfrm>
            <a:off x="3323935" y="3801349"/>
            <a:ext cx="716433" cy="727056"/>
          </a:xfrm>
          <a:prstGeom prst="ellipse">
            <a:avLst/>
          </a:prstGeom>
          <a:solidFill>
            <a:schemeClr val="accent6">
              <a:lumMod val="75000"/>
              <a:alpha val="30196"/>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solidFill>
                <a:srgbClr val="FFC000"/>
              </a:solidFill>
            </a:endParaRPr>
          </a:p>
        </p:txBody>
      </p:sp>
      <p:cxnSp>
        <p:nvCxnSpPr>
          <p:cNvPr id="8" name="直線單箭頭接點 7">
            <a:extLst>
              <a:ext uri="{FF2B5EF4-FFF2-40B4-BE49-F238E27FC236}">
                <a16:creationId xmlns:a16="http://schemas.microsoft.com/office/drawing/2014/main" id="{A52A9F95-D9A6-37D2-C7FD-B01A9B2B64A3}"/>
              </a:ext>
            </a:extLst>
          </p:cNvPr>
          <p:cNvCxnSpPr>
            <a:stCxn id="4" idx="1"/>
          </p:cNvCxnSpPr>
          <p:nvPr/>
        </p:nvCxnSpPr>
        <p:spPr>
          <a:xfrm flipH="1">
            <a:off x="6263327" y="3080311"/>
            <a:ext cx="133310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43489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score</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845378"/>
          </a:xfrm>
        </p:spPr>
        <p:txBody>
          <a:bodyPr>
            <a:normAutofit/>
          </a:bodyPr>
          <a:lstStyle/>
          <a:p>
            <a:pPr marL="0" indent="0">
              <a:buNone/>
            </a:pPr>
            <a:r>
              <a:rPr lang="en-US" altLang="zh-TW" dirty="0">
                <a:latin typeface="Calibri" panose="020F0502020204030204" pitchFamily="34" charset="0"/>
                <a:cs typeface="Calibri" panose="020F0502020204030204" pitchFamily="34" charset="0"/>
              </a:rPr>
              <a:t>Depth testing (pass if less or equal)– 5%</a:t>
            </a:r>
          </a:p>
          <a:p>
            <a:pPr marL="0" indent="0">
              <a:buNone/>
            </a:pPr>
            <a:r>
              <a:rPr lang="en-US" altLang="zh-TW" dirty="0">
                <a:latin typeface="Calibri" panose="020F0502020204030204" pitchFamily="34" charset="0"/>
                <a:cs typeface="Calibri" panose="020F0502020204030204" pitchFamily="34" charset="0"/>
              </a:rPr>
              <a:t>Face culling (counter-clockwise as front, cull back)– 5%</a:t>
            </a:r>
          </a:p>
          <a:p>
            <a:pPr marL="0" indent="0">
              <a:buNone/>
            </a:pPr>
            <a:r>
              <a:rPr lang="en-US" altLang="zh-TW" dirty="0">
                <a:latin typeface="Calibri" panose="020F0502020204030204" pitchFamily="34" charset="0"/>
                <a:cs typeface="Calibri" panose="020F0502020204030204" pitchFamily="34" charset="0"/>
              </a:rPr>
              <a:t>Camera and perspective – 5%</a:t>
            </a:r>
          </a:p>
          <a:p>
            <a:pPr marL="0" indent="0">
              <a:buNone/>
            </a:pPr>
            <a:r>
              <a:rPr lang="en-US" altLang="zh-TW" dirty="0">
                <a:latin typeface="Calibri" panose="020F0502020204030204" pitchFamily="34" charset="0"/>
                <a:cs typeface="Calibri" panose="020F0502020204030204" pitchFamily="34" charset="0"/>
              </a:rPr>
              <a:t>Base (all transform must be correct) – 10%</a:t>
            </a:r>
          </a:p>
          <a:p>
            <a:pPr marL="0" indent="0">
              <a:buNone/>
            </a:pPr>
            <a:r>
              <a:rPr lang="en-US" altLang="zh-TW" dirty="0">
                <a:latin typeface="Calibri" panose="020F0502020204030204" pitchFamily="34" charset="0"/>
                <a:cs typeface="Calibri" panose="020F0502020204030204" pitchFamily="34" charset="0"/>
              </a:rPr>
              <a:t>Teapot disk (all transform must be correct) – 5%</a:t>
            </a:r>
          </a:p>
          <a:p>
            <a:pPr marL="0" indent="0">
              <a:buNone/>
            </a:pPr>
            <a:r>
              <a:rPr lang="en-US" altLang="zh-TW" dirty="0">
                <a:latin typeface="Calibri" panose="020F0502020204030204" pitchFamily="34" charset="0"/>
                <a:cs typeface="Calibri" panose="020F0502020204030204" pitchFamily="34" charset="0"/>
              </a:rPr>
              <a:t>Teapot (all transform must be correct) – 10%</a:t>
            </a:r>
          </a:p>
          <a:p>
            <a:pPr marL="0" indent="0">
              <a:buNone/>
            </a:pPr>
            <a:r>
              <a:rPr lang="en-US" altLang="zh-TW" dirty="0">
                <a:latin typeface="Calibri" panose="020F0502020204030204" pitchFamily="34" charset="0"/>
                <a:cs typeface="Calibri" panose="020F0502020204030204" pitchFamily="34" charset="0"/>
              </a:rPr>
              <a:t>Disk (all transform must be correct) – 5%</a:t>
            </a:r>
          </a:p>
          <a:p>
            <a:pPr marL="0" indent="0">
              <a:buNone/>
            </a:pPr>
            <a:r>
              <a:rPr lang="en-US" altLang="zh-TW" dirty="0">
                <a:latin typeface="Calibri" panose="020F0502020204030204" pitchFamily="34" charset="0"/>
                <a:cs typeface="Calibri" panose="020F0502020204030204" pitchFamily="34" charset="0"/>
              </a:rPr>
              <a:t>Cat (all transform must be correct) – 10%</a:t>
            </a:r>
          </a:p>
          <a:p>
            <a:pPr marL="0" indent="0">
              <a:buNone/>
            </a:pPr>
            <a:r>
              <a:rPr lang="en-US" altLang="zh-TW" dirty="0">
                <a:latin typeface="Calibri" panose="020F0502020204030204" pitchFamily="34" charset="0"/>
                <a:cs typeface="Calibri" panose="020F0502020204030204" pitchFamily="34" charset="0"/>
              </a:rPr>
              <a:t>Ball (all transform must be correct) – 10%</a:t>
            </a:r>
          </a:p>
          <a:p>
            <a:pPr marL="0" indent="0">
              <a:buNone/>
            </a:pPr>
            <a:r>
              <a:rPr lang="en-US" altLang="zh-TW" dirty="0">
                <a:latin typeface="Calibri" panose="020F0502020204030204" pitchFamily="34" charset="0"/>
                <a:cs typeface="Calibri" panose="020F0502020204030204" pitchFamily="34" charset="0"/>
              </a:rPr>
              <a:t>All 4 model correct – 20%</a:t>
            </a:r>
          </a:p>
          <a:p>
            <a:pPr marL="0" indent="0">
              <a:buNone/>
            </a:pPr>
            <a:r>
              <a:rPr lang="en-US" altLang="zh-TW" dirty="0">
                <a:latin typeface="Calibri" panose="020F0502020204030204" pitchFamily="34" charset="0"/>
                <a:cs typeface="Calibri" panose="020F0502020204030204" pitchFamily="34" charset="0"/>
              </a:rPr>
              <a:t>Keyboard input– 15%</a:t>
            </a:r>
          </a:p>
          <a:p>
            <a:pPr marL="0" indent="0">
              <a:buNone/>
            </a:pPr>
            <a:endParaRPr lang="en-US" altLang="zh-TW"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7642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submission</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581427"/>
          </a:xfrm>
        </p:spPr>
        <p:txBody>
          <a:bodyPr/>
          <a:lstStyle/>
          <a:p>
            <a:r>
              <a:rPr lang="en-US" altLang="zh-TW" dirty="0">
                <a:latin typeface="Calibri" panose="020F0502020204030204" pitchFamily="34" charset="0"/>
                <a:cs typeface="Calibri" panose="020F0502020204030204" pitchFamily="34" charset="0"/>
              </a:rPr>
              <a:t>Deadline: 2022/10/</a:t>
            </a:r>
            <a:r>
              <a:rPr lang="en-US" altLang="zh-TW" dirty="0">
                <a:solidFill>
                  <a:srgbClr val="FF0000"/>
                </a:solidFill>
                <a:latin typeface="Calibri" panose="020F0502020204030204" pitchFamily="34" charset="0"/>
                <a:cs typeface="Calibri" panose="020F0502020204030204" pitchFamily="34" charset="0"/>
              </a:rPr>
              <a:t>18</a:t>
            </a:r>
            <a:r>
              <a:rPr lang="en-US" altLang="zh-TW" dirty="0">
                <a:latin typeface="Calibri" panose="020F0502020204030204" pitchFamily="34" charset="0"/>
                <a:cs typeface="Calibri" panose="020F0502020204030204" pitchFamily="34" charset="0"/>
              </a:rPr>
              <a:t> 23:59:59</a:t>
            </a:r>
          </a:p>
          <a:p>
            <a:r>
              <a:rPr lang="en-US" altLang="zh-TW" dirty="0">
                <a:latin typeface="Calibri" panose="020F0502020204030204" pitchFamily="34" charset="0"/>
                <a:cs typeface="Calibri" panose="020F0502020204030204" pitchFamily="34" charset="0"/>
              </a:rPr>
              <a:t>10% penalty for each week late</a:t>
            </a:r>
          </a:p>
          <a:p>
            <a:pPr lvl="1"/>
            <a:r>
              <a:rPr lang="en-US" altLang="zh-TW" dirty="0">
                <a:latin typeface="Calibri" panose="020F0502020204030204" pitchFamily="34" charset="0"/>
                <a:cs typeface="Calibri" panose="020F0502020204030204" pitchFamily="34" charset="0"/>
              </a:rPr>
              <a:t>Final score = original score * 0.9 for less then a week late (10/19 ~ 10/25)</a:t>
            </a:r>
          </a:p>
          <a:p>
            <a:pPr lvl="1"/>
            <a:r>
              <a:rPr lang="en-US" altLang="zh-TW" dirty="0">
                <a:latin typeface="Calibri" panose="020F0502020204030204" pitchFamily="34" charset="0"/>
                <a:cs typeface="Calibri" panose="020F0502020204030204" pitchFamily="34" charset="0"/>
              </a:rPr>
              <a:t>Final score = original score * 0.8 for one week late (10/25 ~ 10/31)</a:t>
            </a:r>
          </a:p>
          <a:p>
            <a:pPr lvl="1"/>
            <a:r>
              <a:rPr lang="en-US" altLang="zh-TW" dirty="0">
                <a:latin typeface="Calibri" panose="020F0502020204030204" pitchFamily="34" charset="0"/>
                <a:cs typeface="Calibri" panose="020F0502020204030204" pitchFamily="34" charset="0"/>
              </a:rPr>
              <a:t>So on…</a:t>
            </a:r>
          </a:p>
          <a:p>
            <a:r>
              <a:rPr lang="en-US" altLang="zh-TW" dirty="0">
                <a:latin typeface="Calibri" panose="020F0502020204030204" pitchFamily="34" charset="0"/>
                <a:cs typeface="Calibri" panose="020F0502020204030204" pitchFamily="34" charset="0"/>
              </a:rPr>
              <a:t>Zip and upload visual studio project on E3</a:t>
            </a:r>
          </a:p>
          <a:p>
            <a:r>
              <a:rPr lang="en-US" altLang="zh-TW" dirty="0">
                <a:latin typeface="Calibri" panose="020F0502020204030204" pitchFamily="34" charset="0"/>
                <a:cs typeface="Calibri" panose="020F0502020204030204" pitchFamily="34" charset="0"/>
              </a:rPr>
              <a:t>Zip name: studentID_HW1.zip</a:t>
            </a:r>
          </a:p>
        </p:txBody>
      </p:sp>
    </p:spTree>
    <p:extLst>
      <p:ext uri="{BB962C8B-B14F-4D97-AF65-F5344CB8AC3E}">
        <p14:creationId xmlns:p14="http://schemas.microsoft.com/office/powerpoint/2010/main" val="15347030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Reference</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581427"/>
          </a:xfrm>
        </p:spPr>
        <p:txBody>
          <a:bodyPr/>
          <a:lstStyle/>
          <a:p>
            <a:r>
              <a:rPr lang="en-US" altLang="zh-TW" dirty="0">
                <a:latin typeface="Calibri" panose="020F0502020204030204" pitchFamily="34" charset="0"/>
                <a:cs typeface="Calibri" panose="020F0502020204030204" pitchFamily="34" charset="0"/>
                <a:hlinkClick r:id="rId3"/>
              </a:rPr>
              <a:t>https://learnopengl.com/</a:t>
            </a:r>
            <a:endParaRPr lang="en-US" altLang="zh-TW" dirty="0">
              <a:latin typeface="Calibri" panose="020F0502020204030204" pitchFamily="34" charset="0"/>
              <a:cs typeface="Calibri" panose="020F0502020204030204" pitchFamily="34" charset="0"/>
            </a:endParaRPr>
          </a:p>
          <a:p>
            <a:r>
              <a:rPr lang="en-US" altLang="zh-TW" dirty="0">
                <a:latin typeface="Calibri" panose="020F0502020204030204" pitchFamily="34" charset="0"/>
                <a:cs typeface="Calibri" panose="020F0502020204030204" pitchFamily="34" charset="0"/>
                <a:hlinkClick r:id="rId4"/>
              </a:rPr>
              <a:t>https://www.glfw.org/docs/3.3/index.html</a:t>
            </a:r>
            <a:endParaRPr lang="en-US" altLang="zh-TW"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16935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B130EBA-3835-EDC2-A094-D4C2BC37626B}"/>
              </a:ext>
            </a:extLst>
          </p:cNvPr>
          <p:cNvSpPr>
            <a:spLocks noGrp="1"/>
          </p:cNvSpPr>
          <p:nvPr>
            <p:ph type="title"/>
          </p:nvPr>
        </p:nvSpPr>
        <p:spPr>
          <a:xfrm>
            <a:off x="1371600" y="685800"/>
            <a:ext cx="9601200" cy="1154194"/>
          </a:xfrm>
        </p:spPr>
        <p:txBody>
          <a:bodyPr/>
          <a:lstStyle/>
          <a:p>
            <a:r>
              <a:rPr lang="en-US" altLang="zh-TW" dirty="0"/>
              <a:t>Architecture</a:t>
            </a:r>
            <a:endParaRPr lang="zh-TW" altLang="en-US" dirty="0"/>
          </a:p>
        </p:txBody>
      </p:sp>
      <p:sp>
        <p:nvSpPr>
          <p:cNvPr id="4" name="矩形: 圓角 3">
            <a:extLst>
              <a:ext uri="{FF2B5EF4-FFF2-40B4-BE49-F238E27FC236}">
                <a16:creationId xmlns:a16="http://schemas.microsoft.com/office/drawing/2014/main" id="{718E395A-865A-9794-E4C5-25CF2DC0D9E2}"/>
              </a:ext>
            </a:extLst>
          </p:cNvPr>
          <p:cNvSpPr/>
          <p:nvPr/>
        </p:nvSpPr>
        <p:spPr>
          <a:xfrm>
            <a:off x="4944751" y="2204458"/>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Initialize</a:t>
            </a:r>
            <a:endParaRPr lang="zh-TW" altLang="en-US" dirty="0"/>
          </a:p>
        </p:txBody>
      </p:sp>
      <p:cxnSp>
        <p:nvCxnSpPr>
          <p:cNvPr id="11" name="直線單箭頭接點 10">
            <a:extLst>
              <a:ext uri="{FF2B5EF4-FFF2-40B4-BE49-F238E27FC236}">
                <a16:creationId xmlns:a16="http://schemas.microsoft.com/office/drawing/2014/main" id="{49B80679-B05F-154B-EDA2-38A185913B27}"/>
              </a:ext>
            </a:extLst>
          </p:cNvPr>
          <p:cNvCxnSpPr>
            <a:cxnSpLocks/>
            <a:stCxn id="4" idx="2"/>
            <a:endCxn id="12" idx="0"/>
          </p:cNvCxnSpPr>
          <p:nvPr/>
        </p:nvCxnSpPr>
        <p:spPr>
          <a:xfrm flipH="1">
            <a:off x="6438899" y="2567390"/>
            <a:ext cx="1" cy="2109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圓角 11">
            <a:extLst>
              <a:ext uri="{FF2B5EF4-FFF2-40B4-BE49-F238E27FC236}">
                <a16:creationId xmlns:a16="http://schemas.microsoft.com/office/drawing/2014/main" id="{51E3C45A-47B8-8FBD-529D-BBE2A256695D}"/>
              </a:ext>
            </a:extLst>
          </p:cNvPr>
          <p:cNvSpPr/>
          <p:nvPr/>
        </p:nvSpPr>
        <p:spPr>
          <a:xfrm>
            <a:off x="4944750" y="2778314"/>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Create window</a:t>
            </a:r>
            <a:endParaRPr lang="zh-TW" altLang="en-US" dirty="0"/>
          </a:p>
        </p:txBody>
      </p:sp>
      <p:cxnSp>
        <p:nvCxnSpPr>
          <p:cNvPr id="13" name="直線單箭頭接點 12">
            <a:extLst>
              <a:ext uri="{FF2B5EF4-FFF2-40B4-BE49-F238E27FC236}">
                <a16:creationId xmlns:a16="http://schemas.microsoft.com/office/drawing/2014/main" id="{C8E41619-C5FD-A1F0-124A-801D526D16D5}"/>
              </a:ext>
            </a:extLst>
          </p:cNvPr>
          <p:cNvCxnSpPr>
            <a:cxnSpLocks/>
            <a:stCxn id="12" idx="2"/>
            <a:endCxn id="14" idx="0"/>
          </p:cNvCxnSpPr>
          <p:nvPr/>
        </p:nvCxnSpPr>
        <p:spPr>
          <a:xfrm flipH="1">
            <a:off x="6438898" y="3141246"/>
            <a:ext cx="1" cy="169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圓角 13">
            <a:extLst>
              <a:ext uri="{FF2B5EF4-FFF2-40B4-BE49-F238E27FC236}">
                <a16:creationId xmlns:a16="http://schemas.microsoft.com/office/drawing/2014/main" id="{A1FC740E-5479-3FA2-0C7A-CE8787D62E5F}"/>
              </a:ext>
            </a:extLst>
          </p:cNvPr>
          <p:cNvSpPr/>
          <p:nvPr/>
        </p:nvSpPr>
        <p:spPr>
          <a:xfrm>
            <a:off x="4944749" y="3310635"/>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tLang="zh-TW" dirty="0"/>
          </a:p>
          <a:p>
            <a:pPr algn="ctr"/>
            <a:r>
              <a:rPr lang="en-US" altLang="zh-TW" dirty="0"/>
              <a:t>Callback register</a:t>
            </a:r>
            <a:endParaRPr lang="zh-TW" altLang="en-US" dirty="0"/>
          </a:p>
          <a:p>
            <a:pPr algn="ctr"/>
            <a:endParaRPr lang="zh-TW" altLang="en-US" dirty="0"/>
          </a:p>
        </p:txBody>
      </p:sp>
      <p:cxnSp>
        <p:nvCxnSpPr>
          <p:cNvPr id="15" name="直線單箭頭接點 14">
            <a:extLst>
              <a:ext uri="{FF2B5EF4-FFF2-40B4-BE49-F238E27FC236}">
                <a16:creationId xmlns:a16="http://schemas.microsoft.com/office/drawing/2014/main" id="{FA3C4000-0519-54F6-9917-92D88A50FE1A}"/>
              </a:ext>
            </a:extLst>
          </p:cNvPr>
          <p:cNvCxnSpPr>
            <a:cxnSpLocks/>
            <a:stCxn id="14" idx="2"/>
            <a:endCxn id="18" idx="0"/>
          </p:cNvCxnSpPr>
          <p:nvPr/>
        </p:nvCxnSpPr>
        <p:spPr>
          <a:xfrm>
            <a:off x="6438898" y="3673567"/>
            <a:ext cx="1" cy="169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矩形: 圓角 15">
            <a:extLst>
              <a:ext uri="{FF2B5EF4-FFF2-40B4-BE49-F238E27FC236}">
                <a16:creationId xmlns:a16="http://schemas.microsoft.com/office/drawing/2014/main" id="{29C26B32-4522-2AF0-EAC9-9F6E9BB74933}"/>
              </a:ext>
            </a:extLst>
          </p:cNvPr>
          <p:cNvSpPr/>
          <p:nvPr/>
        </p:nvSpPr>
        <p:spPr>
          <a:xfrm>
            <a:off x="4944747" y="4363200"/>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display initialize</a:t>
            </a:r>
            <a:endParaRPr lang="zh-TW" altLang="en-US" dirty="0"/>
          </a:p>
        </p:txBody>
      </p:sp>
      <p:sp>
        <p:nvSpPr>
          <p:cNvPr id="18" name="矩形: 圓角 17">
            <a:extLst>
              <a:ext uri="{FF2B5EF4-FFF2-40B4-BE49-F238E27FC236}">
                <a16:creationId xmlns:a16="http://schemas.microsoft.com/office/drawing/2014/main" id="{05599FCA-1198-A825-5FDB-886B34FD73DC}"/>
              </a:ext>
            </a:extLst>
          </p:cNvPr>
          <p:cNvSpPr/>
          <p:nvPr/>
        </p:nvSpPr>
        <p:spPr>
          <a:xfrm>
            <a:off x="4944750" y="3842956"/>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Load model, texture, etc.</a:t>
            </a:r>
            <a:endParaRPr lang="zh-TW" altLang="en-US" dirty="0"/>
          </a:p>
        </p:txBody>
      </p:sp>
      <p:cxnSp>
        <p:nvCxnSpPr>
          <p:cNvPr id="34" name="直線單箭頭接點 33">
            <a:extLst>
              <a:ext uri="{FF2B5EF4-FFF2-40B4-BE49-F238E27FC236}">
                <a16:creationId xmlns:a16="http://schemas.microsoft.com/office/drawing/2014/main" id="{FEF94B7C-3C4A-628A-9814-38C4E8AAD43E}"/>
              </a:ext>
            </a:extLst>
          </p:cNvPr>
          <p:cNvCxnSpPr>
            <a:cxnSpLocks/>
            <a:stCxn id="18" idx="2"/>
            <a:endCxn id="16" idx="0"/>
          </p:cNvCxnSpPr>
          <p:nvPr/>
        </p:nvCxnSpPr>
        <p:spPr>
          <a:xfrm flipH="1">
            <a:off x="6438896" y="4205888"/>
            <a:ext cx="3"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矩形: 圓角 37">
            <a:extLst>
              <a:ext uri="{FF2B5EF4-FFF2-40B4-BE49-F238E27FC236}">
                <a16:creationId xmlns:a16="http://schemas.microsoft.com/office/drawing/2014/main" id="{678445E9-8F0D-C9A0-025D-CE0A6CC8B104}"/>
              </a:ext>
            </a:extLst>
          </p:cNvPr>
          <p:cNvSpPr/>
          <p:nvPr/>
        </p:nvSpPr>
        <p:spPr>
          <a:xfrm>
            <a:off x="4944747" y="4883444"/>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Create window content</a:t>
            </a:r>
            <a:endParaRPr lang="zh-TW" altLang="en-US" dirty="0"/>
          </a:p>
        </p:txBody>
      </p:sp>
      <p:sp>
        <p:nvSpPr>
          <p:cNvPr id="41" name="矩形: 圓角 40">
            <a:extLst>
              <a:ext uri="{FF2B5EF4-FFF2-40B4-BE49-F238E27FC236}">
                <a16:creationId xmlns:a16="http://schemas.microsoft.com/office/drawing/2014/main" id="{2DC77215-A3C8-381B-4D77-C98C7A796A4B}"/>
              </a:ext>
            </a:extLst>
          </p:cNvPr>
          <p:cNvSpPr/>
          <p:nvPr/>
        </p:nvSpPr>
        <p:spPr>
          <a:xfrm>
            <a:off x="4944747" y="5434706"/>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Handle Event</a:t>
            </a:r>
            <a:endParaRPr lang="zh-TW" altLang="en-US" dirty="0"/>
          </a:p>
        </p:txBody>
      </p:sp>
      <p:cxnSp>
        <p:nvCxnSpPr>
          <p:cNvPr id="42" name="直線單箭頭接點 41">
            <a:extLst>
              <a:ext uri="{FF2B5EF4-FFF2-40B4-BE49-F238E27FC236}">
                <a16:creationId xmlns:a16="http://schemas.microsoft.com/office/drawing/2014/main" id="{B6314A39-5575-850B-4D6E-EBA23436AE8B}"/>
              </a:ext>
            </a:extLst>
          </p:cNvPr>
          <p:cNvCxnSpPr>
            <a:cxnSpLocks/>
            <a:stCxn id="16" idx="2"/>
            <a:endCxn id="38" idx="0"/>
          </p:cNvCxnSpPr>
          <p:nvPr/>
        </p:nvCxnSpPr>
        <p:spPr>
          <a:xfrm>
            <a:off x="6438896" y="4726132"/>
            <a:ext cx="0"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線單箭頭接點 44">
            <a:extLst>
              <a:ext uri="{FF2B5EF4-FFF2-40B4-BE49-F238E27FC236}">
                <a16:creationId xmlns:a16="http://schemas.microsoft.com/office/drawing/2014/main" id="{0A6743C1-B822-3169-3433-96F1E1126038}"/>
              </a:ext>
            </a:extLst>
          </p:cNvPr>
          <p:cNvCxnSpPr>
            <a:cxnSpLocks/>
            <a:stCxn id="38" idx="2"/>
          </p:cNvCxnSpPr>
          <p:nvPr/>
        </p:nvCxnSpPr>
        <p:spPr>
          <a:xfrm>
            <a:off x="6438896" y="5246376"/>
            <a:ext cx="0"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左大括弧 49">
            <a:extLst>
              <a:ext uri="{FF2B5EF4-FFF2-40B4-BE49-F238E27FC236}">
                <a16:creationId xmlns:a16="http://schemas.microsoft.com/office/drawing/2014/main" id="{BE2CD7C9-F681-B7AB-CC66-B9F966246A56}"/>
              </a:ext>
            </a:extLst>
          </p:cNvPr>
          <p:cNvSpPr/>
          <p:nvPr/>
        </p:nvSpPr>
        <p:spPr>
          <a:xfrm>
            <a:off x="4556760" y="4363200"/>
            <a:ext cx="182862" cy="14344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51" name="文字方塊 50">
            <a:extLst>
              <a:ext uri="{FF2B5EF4-FFF2-40B4-BE49-F238E27FC236}">
                <a16:creationId xmlns:a16="http://schemas.microsoft.com/office/drawing/2014/main" id="{E7A9264D-0384-9787-EBFA-B675614EDB4B}"/>
              </a:ext>
            </a:extLst>
          </p:cNvPr>
          <p:cNvSpPr txBox="1"/>
          <p:nvPr/>
        </p:nvSpPr>
        <p:spPr>
          <a:xfrm>
            <a:off x="3200400" y="4833341"/>
            <a:ext cx="1356360" cy="369332"/>
          </a:xfrm>
          <a:prstGeom prst="rect">
            <a:avLst/>
          </a:prstGeom>
          <a:noFill/>
        </p:spPr>
        <p:txBody>
          <a:bodyPr wrap="square" rtlCol="0">
            <a:spAutoFit/>
          </a:bodyPr>
          <a:lstStyle/>
          <a:p>
            <a:r>
              <a:rPr lang="en-US" altLang="zh-TW" dirty="0"/>
              <a:t>Display loop</a:t>
            </a:r>
            <a:endParaRPr lang="zh-TW" altLang="en-US" dirty="0"/>
          </a:p>
        </p:txBody>
      </p:sp>
    </p:spTree>
    <p:extLst>
      <p:ext uri="{BB962C8B-B14F-4D97-AF65-F5344CB8AC3E}">
        <p14:creationId xmlns:p14="http://schemas.microsoft.com/office/powerpoint/2010/main" val="3018902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267BB9D-5988-DB62-2A64-96B9BE52D5EF}"/>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73D0D2D9-26AD-47ED-2BFE-B64D5BFF1E76}"/>
              </a:ext>
            </a:extLst>
          </p:cNvPr>
          <p:cNvSpPr>
            <a:spLocks noGrp="1"/>
          </p:cNvSpPr>
          <p:nvPr>
            <p:ph idx="1"/>
          </p:nvPr>
        </p:nvSpPr>
        <p:spPr/>
        <p:txBody>
          <a:bodyPr/>
          <a:lstStyle/>
          <a:p>
            <a:r>
              <a:rPr lang="en-US" altLang="zh-TW" dirty="0">
                <a:latin typeface="Calibri" panose="020F0502020204030204" pitchFamily="34" charset="0"/>
                <a:cs typeface="Calibri" panose="020F0502020204030204" pitchFamily="34" charset="0"/>
              </a:rPr>
              <a:t>int </a:t>
            </a:r>
            <a:r>
              <a:rPr lang="en-US" altLang="zh-TW" dirty="0" err="1">
                <a:solidFill>
                  <a:srgbClr val="0070C0"/>
                </a:solidFill>
                <a:latin typeface="Calibri" panose="020F0502020204030204" pitchFamily="34" charset="0"/>
                <a:cs typeface="Calibri" panose="020F0502020204030204" pitchFamily="34" charset="0"/>
              </a:rPr>
              <a:t>glfwInit</a:t>
            </a:r>
            <a:r>
              <a:rPr lang="en-US" altLang="zh-TW" dirty="0">
                <a:latin typeface="Calibri" panose="020F0502020204030204" pitchFamily="34" charset="0"/>
                <a:cs typeface="Calibri" panose="020F0502020204030204" pitchFamily="34" charset="0"/>
              </a:rPr>
              <a:t>()</a:t>
            </a:r>
          </a:p>
          <a:p>
            <a:pPr lvl="1"/>
            <a:r>
              <a:rPr lang="en-US" altLang="zh-TW" i="0" dirty="0">
                <a:latin typeface="Calibri" panose="020F0502020204030204" pitchFamily="34" charset="0"/>
                <a:cs typeface="Calibri" panose="020F0502020204030204" pitchFamily="34" charset="0"/>
              </a:rPr>
              <a:t>Initialize GLFW</a:t>
            </a:r>
          </a:p>
          <a:p>
            <a:pPr lvl="1"/>
            <a:r>
              <a:rPr lang="en-US" altLang="zh-TW" i="0" dirty="0">
                <a:latin typeface="Calibri" panose="020F0502020204030204" pitchFamily="34" charset="0"/>
                <a:cs typeface="Calibri" panose="020F0502020204030204" pitchFamily="34" charset="0"/>
              </a:rPr>
              <a:t>Return </a:t>
            </a:r>
            <a:r>
              <a:rPr lang="en-US" altLang="zh-TW" i="0" dirty="0">
                <a:solidFill>
                  <a:srgbClr val="C00000"/>
                </a:solidFill>
                <a:latin typeface="Calibri" panose="020F0502020204030204" pitchFamily="34" charset="0"/>
                <a:cs typeface="Calibri" panose="020F0502020204030204" pitchFamily="34" charset="0"/>
              </a:rPr>
              <a:t>GLFW_TRUE </a:t>
            </a:r>
            <a:r>
              <a:rPr lang="en-US" altLang="zh-TW" i="0" dirty="0">
                <a:latin typeface="Calibri" panose="020F0502020204030204" pitchFamily="34" charset="0"/>
                <a:cs typeface="Calibri" panose="020F0502020204030204" pitchFamily="34" charset="0"/>
              </a:rPr>
              <a:t>while succeed, else </a:t>
            </a:r>
            <a:r>
              <a:rPr lang="en-US" altLang="zh-TW" i="0" dirty="0">
                <a:solidFill>
                  <a:srgbClr val="C00000"/>
                </a:solidFill>
                <a:latin typeface="Calibri" panose="020F0502020204030204" pitchFamily="34" charset="0"/>
                <a:cs typeface="Calibri" panose="020F0502020204030204" pitchFamily="34" charset="0"/>
              </a:rPr>
              <a:t>GLFW_FALSE</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glfwWindowHint</a:t>
            </a:r>
            <a:r>
              <a:rPr lang="en-US" altLang="zh-TW" dirty="0">
                <a:latin typeface="Calibri" panose="020F0502020204030204" pitchFamily="34" charset="0"/>
                <a:cs typeface="Calibri" panose="020F0502020204030204" pitchFamily="34" charset="0"/>
              </a:rPr>
              <a:t>(int hint, int value)</a:t>
            </a:r>
          </a:p>
          <a:p>
            <a:pPr lvl="1"/>
            <a:r>
              <a:rPr lang="en-US" altLang="zh-TW" i="0" dirty="0">
                <a:latin typeface="Calibri" panose="020F0502020204030204" pitchFamily="34" charset="0"/>
                <a:cs typeface="Calibri" panose="020F0502020204030204" pitchFamily="34" charset="0"/>
              </a:rPr>
              <a:t>Window setting for next window creation</a:t>
            </a:r>
          </a:p>
          <a:p>
            <a:pPr lvl="1"/>
            <a:r>
              <a:rPr lang="en-US" altLang="zh-TW" i="0" dirty="0">
                <a:latin typeface="Calibri" panose="020F0502020204030204" pitchFamily="34" charset="0"/>
                <a:cs typeface="Calibri" panose="020F0502020204030204" pitchFamily="34" charset="0"/>
              </a:rPr>
              <a:t>In this homework, </a:t>
            </a:r>
          </a:p>
          <a:p>
            <a:pPr marL="530352" lvl="1" indent="0">
              <a:buNone/>
            </a:pPr>
            <a:r>
              <a:rPr lang="en-US" altLang="zh-TW" i="0" dirty="0">
                <a:latin typeface="Calibri" panose="020F0502020204030204" pitchFamily="34" charset="0"/>
                <a:cs typeface="Calibri" panose="020F0502020204030204" pitchFamily="34" charset="0"/>
              </a:rPr>
              <a:t>	we’re using </a:t>
            </a:r>
            <a:r>
              <a:rPr lang="en-US" altLang="zh-TW" i="0" dirty="0" err="1">
                <a:latin typeface="Calibri" panose="020F0502020204030204" pitchFamily="34" charset="0"/>
                <a:cs typeface="Calibri" panose="020F0502020204030204" pitchFamily="34" charset="0"/>
              </a:rPr>
              <a:t>openGL</a:t>
            </a:r>
            <a:r>
              <a:rPr lang="en-US" altLang="zh-TW" i="0" dirty="0">
                <a:latin typeface="Calibri" panose="020F0502020204030204" pitchFamily="34" charset="0"/>
                <a:cs typeface="Calibri" panose="020F0502020204030204" pitchFamily="34" charset="0"/>
              </a:rPr>
              <a:t> 3.3 core profile</a:t>
            </a:r>
            <a:endParaRPr lang="zh-TW" altLang="en-US" i="0" dirty="0">
              <a:latin typeface="Calibri" panose="020F0502020204030204" pitchFamily="34" charset="0"/>
              <a:cs typeface="Calibri" panose="020F0502020204030204" pitchFamily="34" charset="0"/>
            </a:endParaRPr>
          </a:p>
        </p:txBody>
      </p:sp>
      <p:pic>
        <p:nvPicPr>
          <p:cNvPr id="7" name="圖片 6">
            <a:extLst>
              <a:ext uri="{FF2B5EF4-FFF2-40B4-BE49-F238E27FC236}">
                <a16:creationId xmlns:a16="http://schemas.microsoft.com/office/drawing/2014/main" id="{2AC378D4-A323-695C-936F-C0B0CFA84B79}"/>
              </a:ext>
            </a:extLst>
          </p:cNvPr>
          <p:cNvPicPr>
            <a:picLocks noChangeAspect="1"/>
          </p:cNvPicPr>
          <p:nvPr/>
        </p:nvPicPr>
        <p:blipFill>
          <a:blip r:embed="rId2"/>
          <a:stretch>
            <a:fillRect/>
          </a:stretch>
        </p:blipFill>
        <p:spPr>
          <a:xfrm>
            <a:off x="4666198" y="5319636"/>
            <a:ext cx="6630325" cy="1095528"/>
          </a:xfrm>
          <a:prstGeom prst="rect">
            <a:avLst/>
          </a:prstGeom>
        </p:spPr>
      </p:pic>
    </p:spTree>
    <p:extLst>
      <p:ext uri="{BB962C8B-B14F-4D97-AF65-F5344CB8AC3E}">
        <p14:creationId xmlns:p14="http://schemas.microsoft.com/office/powerpoint/2010/main" val="780617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125D72-2A45-A152-5C63-0DD5EFD5C799}"/>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5D045A9F-4801-F914-143A-9775F3A59FF7}"/>
              </a:ext>
            </a:extLst>
          </p:cNvPr>
          <p:cNvSpPr>
            <a:spLocks noGrp="1"/>
          </p:cNvSpPr>
          <p:nvPr>
            <p:ph idx="1"/>
          </p:nvPr>
        </p:nvSpPr>
        <p:spPr/>
        <p:txBody>
          <a:bodyPr/>
          <a:lstStyle/>
          <a:p>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glfwCreateWindow</a:t>
            </a:r>
            <a:r>
              <a:rPr lang="en-US" altLang="zh-TW" dirty="0">
                <a:latin typeface="Calibri" panose="020F0502020204030204" pitchFamily="34" charset="0"/>
                <a:cs typeface="Calibri" panose="020F0502020204030204" pitchFamily="34" charset="0"/>
              </a:rPr>
              <a:t>(int width, int height, const char* title,</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GLFWmonitor</a:t>
            </a:r>
            <a:r>
              <a:rPr lang="en-US" altLang="zh-TW" dirty="0">
                <a:latin typeface="Calibri" panose="020F0502020204030204" pitchFamily="34" charset="0"/>
                <a:cs typeface="Calibri" panose="020F0502020204030204" pitchFamily="34" charset="0"/>
              </a:rPr>
              <a:t>*</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monitor,</a:t>
            </a:r>
            <a:r>
              <a:rPr lang="zh-TW" altLang="en-US"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GLFWmonitor</a:t>
            </a:r>
            <a:r>
              <a:rPr lang="en-US" altLang="zh-TW" dirty="0">
                <a:latin typeface="Calibri" panose="020F0502020204030204" pitchFamily="34" charset="0"/>
                <a:cs typeface="Calibri" panose="020F0502020204030204" pitchFamily="34" charset="0"/>
              </a:rPr>
              <a:t>* share)</a:t>
            </a:r>
          </a:p>
          <a:p>
            <a:pPr lvl="1"/>
            <a:r>
              <a:rPr lang="en-US" altLang="zh-TW" i="0" dirty="0">
                <a:latin typeface="Calibri" panose="020F0502020204030204" pitchFamily="34" charset="0"/>
                <a:cs typeface="Calibri" panose="020F0502020204030204" pitchFamily="34" charset="0"/>
              </a:rPr>
              <a:t>Create window with specified width, height and title</a:t>
            </a:r>
          </a:p>
          <a:p>
            <a:pPr lvl="1"/>
            <a:r>
              <a:rPr lang="en-US" altLang="zh-TW" i="0" dirty="0">
                <a:latin typeface="Calibri" panose="020F0502020204030204" pitchFamily="34" charset="0"/>
                <a:cs typeface="Calibri" panose="020F0502020204030204" pitchFamily="34" charset="0"/>
              </a:rPr>
              <a:t>monitor: monitor used for full screen mode,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for window mode</a:t>
            </a:r>
          </a:p>
          <a:p>
            <a:pPr lvl="1"/>
            <a:r>
              <a:rPr lang="en-US" altLang="zh-TW" i="0" dirty="0">
                <a:latin typeface="Calibri" panose="020F0502020204030204" pitchFamily="34" charset="0"/>
                <a:cs typeface="Calibri" panose="020F0502020204030204" pitchFamily="34" charset="0"/>
              </a:rPr>
              <a:t>share: the window to share resource with,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to not share resource</a:t>
            </a:r>
          </a:p>
          <a:p>
            <a:pPr lvl="1"/>
            <a:r>
              <a:rPr lang="en-US" altLang="zh-TW" i="0" dirty="0">
                <a:latin typeface="Calibri" panose="020F0502020204030204" pitchFamily="34" charset="0"/>
                <a:cs typeface="Calibri" panose="020F0502020204030204" pitchFamily="34" charset="0"/>
              </a:rPr>
              <a:t>Return the handle of the created window, or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if an error occurred</a:t>
            </a:r>
            <a:endParaRPr lang="zh-TW" altLang="en-US" i="0"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AFA90708-BCCC-7DAE-0753-673EEE5B73F2}"/>
              </a:ext>
            </a:extLst>
          </p:cNvPr>
          <p:cNvPicPr>
            <a:picLocks noChangeAspect="1"/>
          </p:cNvPicPr>
          <p:nvPr/>
        </p:nvPicPr>
        <p:blipFill>
          <a:blip r:embed="rId2"/>
          <a:stretch>
            <a:fillRect/>
          </a:stretch>
        </p:blipFill>
        <p:spPr>
          <a:xfrm>
            <a:off x="5040981" y="4686301"/>
            <a:ext cx="7068536" cy="1724266"/>
          </a:xfrm>
          <a:prstGeom prst="rect">
            <a:avLst/>
          </a:prstGeom>
        </p:spPr>
      </p:pic>
    </p:spTree>
    <p:extLst>
      <p:ext uri="{BB962C8B-B14F-4D97-AF65-F5344CB8AC3E}">
        <p14:creationId xmlns:p14="http://schemas.microsoft.com/office/powerpoint/2010/main" val="3078223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422DC5E-8E27-0E68-C3D9-EFDE25187B00}"/>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FC426551-535F-7D6C-1CCB-A34644501579}"/>
              </a:ext>
            </a:extLst>
          </p:cNvPr>
          <p:cNvSpPr>
            <a:spLocks noGrp="1"/>
          </p:cNvSpPr>
          <p:nvPr>
            <p:ph idx="1"/>
          </p:nvPr>
        </p:nvSpPr>
        <p:spPr>
          <a:xfrm>
            <a:off x="1371600" y="2097464"/>
            <a:ext cx="9601200" cy="3581400"/>
          </a:xfrm>
        </p:spPr>
        <p:txBody>
          <a:bodyPr>
            <a:normAutofit/>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glfwMakeContextCurrent</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a:t>
            </a:r>
          </a:p>
          <a:p>
            <a:pPr lvl="1"/>
            <a:r>
              <a:rPr lang="en-US" altLang="zh-TW" i="0" dirty="0">
                <a:latin typeface="Calibri" panose="020F0502020204030204" pitchFamily="34" charset="0"/>
                <a:cs typeface="Calibri" panose="020F0502020204030204" pitchFamily="34" charset="0"/>
              </a:rPr>
              <a:t>Make context current for the calling thread</a:t>
            </a:r>
          </a:p>
          <a:p>
            <a:r>
              <a:rPr lang="en-US" altLang="zh-TW" dirty="0" err="1">
                <a:latin typeface="Calibri" panose="020F0502020204030204" pitchFamily="34" charset="0"/>
                <a:cs typeface="Calibri" panose="020F0502020204030204" pitchFamily="34" charset="0"/>
              </a:rPr>
              <a:t>GLFWframebuffersizefun</a:t>
            </a:r>
            <a:r>
              <a:rPr lang="en-US" altLang="zh-TW" dirty="0">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glfwSetFramebufferSizeCallback</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 </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GLFWframebuffersizefun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cbfun</a:t>
            </a:r>
            <a:r>
              <a:rPr lang="en-US" altLang="zh-TW" dirty="0">
                <a:latin typeface="Calibri" panose="020F0502020204030204" pitchFamily="34" charset="0"/>
                <a:cs typeface="Calibri" panose="020F0502020204030204" pitchFamily="34" charset="0"/>
              </a:rPr>
              <a:t>)</a:t>
            </a:r>
          </a:p>
          <a:p>
            <a:r>
              <a:rPr lang="en-US" altLang="zh-TW" dirty="0" err="1">
                <a:latin typeface="Calibri" panose="020F0502020204030204" pitchFamily="34" charset="0"/>
                <a:cs typeface="Calibri" panose="020F0502020204030204" pitchFamily="34" charset="0"/>
              </a:rPr>
              <a:t>GLFWkeyfun</a:t>
            </a:r>
            <a:r>
              <a:rPr lang="en-US" altLang="zh-TW" i="0" dirty="0">
                <a:latin typeface="Calibri" panose="020F0502020204030204" pitchFamily="34" charset="0"/>
                <a:cs typeface="Calibri" panose="020F0502020204030204" pitchFamily="34" charset="0"/>
              </a:rPr>
              <a:t> </a:t>
            </a:r>
            <a:r>
              <a:rPr lang="en-US" altLang="zh-TW" i="0" dirty="0" err="1">
                <a:solidFill>
                  <a:srgbClr val="0070C0"/>
                </a:solidFill>
                <a:latin typeface="Calibri" panose="020F0502020204030204" pitchFamily="34" charset="0"/>
                <a:cs typeface="Calibri" panose="020F0502020204030204" pitchFamily="34" charset="0"/>
              </a:rPr>
              <a:t>glfwSetKeyC</a:t>
            </a:r>
            <a:r>
              <a:rPr lang="en-US" altLang="zh-TW" dirty="0" err="1">
                <a:solidFill>
                  <a:srgbClr val="0070C0"/>
                </a:solidFill>
                <a:latin typeface="Calibri" panose="020F0502020204030204" pitchFamily="34" charset="0"/>
                <a:cs typeface="Calibri" panose="020F0502020204030204" pitchFamily="34" charset="0"/>
              </a:rPr>
              <a:t>allback</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 </a:t>
            </a:r>
            <a:r>
              <a:rPr lang="en-US" altLang="zh-TW" dirty="0" err="1">
                <a:latin typeface="Calibri" panose="020F0502020204030204" pitchFamily="34" charset="0"/>
                <a:cs typeface="Calibri" panose="020F0502020204030204" pitchFamily="34" charset="0"/>
              </a:rPr>
              <a:t>GLFWkeyfun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cbfun</a:t>
            </a:r>
            <a:r>
              <a:rPr lang="en-US" altLang="zh-TW" dirty="0">
                <a:latin typeface="Calibri" panose="020F0502020204030204" pitchFamily="34" charset="0"/>
                <a:cs typeface="Calibri" panose="020F0502020204030204" pitchFamily="34" charset="0"/>
              </a:rPr>
              <a:t>)</a:t>
            </a:r>
          </a:p>
          <a:p>
            <a:pPr lvl="1"/>
            <a:r>
              <a:rPr lang="en-US" altLang="zh-TW" i="0" dirty="0">
                <a:latin typeface="Calibri" panose="020F0502020204030204" pitchFamily="34" charset="0"/>
                <a:cs typeface="Calibri" panose="020F0502020204030204" pitchFamily="34" charset="0"/>
              </a:rPr>
              <a:t>Register callback function for window resize and key event</a:t>
            </a:r>
          </a:p>
          <a:p>
            <a:r>
              <a:rPr lang="en-US" altLang="zh-TW" dirty="0">
                <a:latin typeface="Calibri" panose="020F0502020204030204" pitchFamily="34" charset="0"/>
                <a:cs typeface="Calibri" panose="020F0502020204030204" pitchFamily="34" charset="0"/>
              </a:rPr>
              <a:t>void</a:t>
            </a:r>
            <a:r>
              <a:rPr lang="en-US" altLang="zh-TW" i="0" dirty="0">
                <a:latin typeface="Calibri" panose="020F0502020204030204" pitchFamily="34" charset="0"/>
                <a:cs typeface="Calibri" panose="020F0502020204030204" pitchFamily="34" charset="0"/>
              </a:rPr>
              <a:t> </a:t>
            </a:r>
            <a:r>
              <a:rPr lang="en-US" altLang="zh-TW" i="0" dirty="0" err="1">
                <a:solidFill>
                  <a:srgbClr val="0070C0"/>
                </a:solidFill>
                <a:latin typeface="Calibri" panose="020F0502020204030204" pitchFamily="34" charset="0"/>
                <a:cs typeface="Calibri" panose="020F0502020204030204" pitchFamily="34" charset="0"/>
              </a:rPr>
              <a:t>glfwSwapInterval</a:t>
            </a:r>
            <a:r>
              <a:rPr lang="en-US" altLang="zh-TW" i="0" dirty="0">
                <a:latin typeface="Calibri" panose="020F0502020204030204" pitchFamily="34" charset="0"/>
                <a:cs typeface="Calibri" panose="020F0502020204030204" pitchFamily="34" charset="0"/>
              </a:rPr>
              <a:t>(int interval)</a:t>
            </a:r>
          </a:p>
          <a:p>
            <a:pPr lvl="1"/>
            <a:r>
              <a:rPr lang="en-US" altLang="zh-TW" i="0" dirty="0">
                <a:solidFill>
                  <a:schemeClr val="tx1"/>
                </a:solidFill>
                <a:effectLst/>
                <a:latin typeface="Calibri" panose="020F0502020204030204" pitchFamily="34" charset="0"/>
                <a:cs typeface="Calibri" panose="020F0502020204030204" pitchFamily="34" charset="0"/>
              </a:rPr>
              <a:t>set the number of screen updates to wait from the time </a:t>
            </a:r>
            <a:r>
              <a:rPr lang="en-US" altLang="zh-TW" i="0" u="none" strike="noStrike" dirty="0">
                <a:solidFill>
                  <a:srgbClr val="0070C0"/>
                </a:solidFill>
                <a:effectLst/>
                <a:latin typeface="Calibri" panose="020F0502020204030204" pitchFamily="34" charset="0"/>
                <a:cs typeface="Calibri" panose="020F0502020204030204" pitchFamily="34" charset="0"/>
              </a:rPr>
              <a:t>glfwSwapBuffers</a:t>
            </a:r>
            <a:r>
              <a:rPr lang="en-US" altLang="zh-TW" i="0" u="none" strike="noStrike" dirty="0">
                <a:solidFill>
                  <a:schemeClr val="tx1"/>
                </a:solidFill>
                <a:effectLst/>
                <a:latin typeface="Calibri" panose="020F0502020204030204" pitchFamily="34" charset="0"/>
                <a:cs typeface="Calibri" panose="020F0502020204030204" pitchFamily="34" charset="0"/>
              </a:rPr>
              <a:t>()</a:t>
            </a:r>
            <a:r>
              <a:rPr lang="en-US" altLang="zh-TW" i="0" dirty="0">
                <a:solidFill>
                  <a:schemeClr val="tx1"/>
                </a:solidFill>
                <a:effectLst/>
                <a:latin typeface="Calibri" panose="020F0502020204030204" pitchFamily="34" charset="0"/>
                <a:cs typeface="Calibri" panose="020F0502020204030204" pitchFamily="34" charset="0"/>
              </a:rPr>
              <a:t> was called before swapping the buffers and returning</a:t>
            </a:r>
            <a:endParaRPr lang="en-US" altLang="zh-TW" i="0" dirty="0">
              <a:solidFill>
                <a:schemeClr val="tx1"/>
              </a:solidFill>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9D18BDEB-9561-1F66-1156-D6397A75AF77}"/>
              </a:ext>
            </a:extLst>
          </p:cNvPr>
          <p:cNvPicPr>
            <a:picLocks noChangeAspect="1"/>
          </p:cNvPicPr>
          <p:nvPr/>
        </p:nvPicPr>
        <p:blipFill>
          <a:blip r:embed="rId2"/>
          <a:stretch>
            <a:fillRect/>
          </a:stretch>
        </p:blipFill>
        <p:spPr>
          <a:xfrm>
            <a:off x="4880825" y="5756908"/>
            <a:ext cx="7049484" cy="1000265"/>
          </a:xfrm>
          <a:prstGeom prst="rect">
            <a:avLst/>
          </a:prstGeom>
        </p:spPr>
      </p:pic>
    </p:spTree>
    <p:extLst>
      <p:ext uri="{BB962C8B-B14F-4D97-AF65-F5344CB8AC3E}">
        <p14:creationId xmlns:p14="http://schemas.microsoft.com/office/powerpoint/2010/main" val="2505829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A06804C-4288-FA6C-C6D1-65946086491F}"/>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6868FE0C-2937-CE7E-FCD1-4C4768D9D58D}"/>
              </a:ext>
            </a:extLst>
          </p:cNvPr>
          <p:cNvSpPr>
            <a:spLocks noGrp="1"/>
          </p:cNvSpPr>
          <p:nvPr>
            <p:ph idx="1"/>
          </p:nvPr>
        </p:nvSpPr>
        <p:spPr/>
        <p:txBody>
          <a:bodyPr>
            <a:normAutofit/>
          </a:bodyPr>
          <a:lstStyle/>
          <a:p>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gladLoadGLLoader</a:t>
            </a:r>
            <a:r>
              <a:rPr lang="en-US" altLang="zh-TW" dirty="0">
                <a:solidFill>
                  <a:srgbClr val="000000"/>
                </a:solidFill>
                <a:latin typeface="Calibri" panose="020F0502020204030204" pitchFamily="34" charset="0"/>
                <a:cs typeface="Calibri" panose="020F0502020204030204" pitchFamily="34" charset="0"/>
              </a:rPr>
              <a:t>((</a:t>
            </a:r>
            <a:r>
              <a:rPr lang="en-US" altLang="zh-TW" dirty="0" err="1">
                <a:solidFill>
                  <a:srgbClr val="000000"/>
                </a:solidFill>
                <a:latin typeface="Calibri" panose="020F0502020204030204" pitchFamily="34" charset="0"/>
                <a:cs typeface="Calibri" panose="020F0502020204030204" pitchFamily="34" charset="0"/>
              </a:rPr>
              <a:t>gladloadproc</a:t>
            </a:r>
            <a:r>
              <a:rPr lang="en-US" altLang="zh-TW" dirty="0">
                <a:solidFill>
                  <a:srgbClr val="000000"/>
                </a:solidFill>
                <a:latin typeface="Calibri" panose="020F0502020204030204" pitchFamily="34" charset="0"/>
                <a:cs typeface="Calibri" panose="020F0502020204030204" pitchFamily="34" charset="0"/>
              </a:rPr>
              <a:t>)</a:t>
            </a:r>
            <a:r>
              <a:rPr lang="en-US" altLang="zh-TW" dirty="0" err="1">
                <a:solidFill>
                  <a:srgbClr val="000000"/>
                </a:solidFill>
                <a:latin typeface="Calibri" panose="020F0502020204030204" pitchFamily="34" charset="0"/>
                <a:cs typeface="Calibri" panose="020F0502020204030204" pitchFamily="34" charset="0"/>
              </a:rPr>
              <a:t>glfwgetprocaddress</a:t>
            </a:r>
            <a:r>
              <a:rPr lang="en-US" altLang="zh-TW" dirty="0">
                <a:solidFill>
                  <a:srgbClr val="000000"/>
                </a:solidFill>
                <a:latin typeface="Calibri" panose="020F0502020204030204" pitchFamily="34" charset="0"/>
                <a:cs typeface="Calibri" panose="020F0502020204030204" pitchFamily="34" charset="0"/>
              </a:rPr>
              <a:t>)</a:t>
            </a:r>
          </a:p>
          <a:p>
            <a:pPr lvl="1"/>
            <a:r>
              <a:rPr lang="en-US" altLang="zh-TW" i="0" dirty="0">
                <a:solidFill>
                  <a:srgbClr val="000000"/>
                </a:solidFill>
                <a:latin typeface="Calibri" panose="020F0502020204030204" pitchFamily="34" charset="0"/>
                <a:cs typeface="Calibri" panose="020F0502020204030204" pitchFamily="34" charset="0"/>
              </a:rPr>
              <a:t>Initialize GLAD to get OpenGL function pointer</a:t>
            </a:r>
            <a:endParaRPr lang="zh-TW" altLang="en-US" i="0"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0BC1FBE2-7BA3-43F4-9276-85496B7C9A80}"/>
              </a:ext>
            </a:extLst>
          </p:cNvPr>
          <p:cNvPicPr>
            <a:picLocks noChangeAspect="1"/>
          </p:cNvPicPr>
          <p:nvPr/>
        </p:nvPicPr>
        <p:blipFill>
          <a:blip r:embed="rId2"/>
          <a:stretch>
            <a:fillRect/>
          </a:stretch>
        </p:blipFill>
        <p:spPr>
          <a:xfrm>
            <a:off x="5442082" y="4241966"/>
            <a:ext cx="6077798" cy="1371791"/>
          </a:xfrm>
          <a:prstGeom prst="rect">
            <a:avLst/>
          </a:prstGeom>
        </p:spPr>
      </p:pic>
    </p:spTree>
    <p:extLst>
      <p:ext uri="{BB962C8B-B14F-4D97-AF65-F5344CB8AC3E}">
        <p14:creationId xmlns:p14="http://schemas.microsoft.com/office/powerpoint/2010/main" val="1239824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A7E0349-AB98-A7FF-6330-9A3D6CD1018B}"/>
              </a:ext>
            </a:extLst>
          </p:cNvPr>
          <p:cNvSpPr>
            <a:spLocks noGrp="1"/>
          </p:cNvSpPr>
          <p:nvPr>
            <p:ph type="title"/>
          </p:nvPr>
        </p:nvSpPr>
        <p:spPr/>
        <p:txBody>
          <a:bodyPr/>
          <a:lstStyle/>
          <a:p>
            <a:r>
              <a:rPr lang="en-US" altLang="zh-TW" dirty="0"/>
              <a:t>Depth test</a:t>
            </a:r>
            <a:endParaRPr lang="zh-TW" altLang="en-US" dirty="0"/>
          </a:p>
        </p:txBody>
      </p:sp>
      <p:sp>
        <p:nvSpPr>
          <p:cNvPr id="3" name="內容版面配置區 2">
            <a:extLst>
              <a:ext uri="{FF2B5EF4-FFF2-40B4-BE49-F238E27FC236}">
                <a16:creationId xmlns:a16="http://schemas.microsoft.com/office/drawing/2014/main" id="{49C995C1-801D-A681-6F53-18B3285ECF62}"/>
              </a:ext>
            </a:extLst>
          </p:cNvPr>
          <p:cNvSpPr>
            <a:spLocks noGrp="1"/>
          </p:cNvSpPr>
          <p:nvPr>
            <p:ph idx="1"/>
          </p:nvPr>
        </p:nvSpPr>
        <p:spPr>
          <a:xfrm>
            <a:off x="1371600" y="2285999"/>
            <a:ext cx="9601200" cy="3700021"/>
          </a:xfrm>
        </p:spPr>
        <p:txBody>
          <a:bodyPr>
            <a:normAutofit lnSpcReduction="10000"/>
          </a:bodyPr>
          <a:lstStyle/>
          <a:p>
            <a:pPr marL="0" indent="0">
              <a:buNone/>
            </a:pPr>
            <a:r>
              <a:rPr lang="en-US" altLang="zh-TW" dirty="0">
                <a:latin typeface="Calibri" panose="020F0502020204030204" pitchFamily="34" charset="0"/>
                <a:cs typeface="Calibri" panose="020F0502020204030204" pitchFamily="34" charset="0"/>
              </a:rPr>
              <a:t>To prevent occluded faces  being rendered, we need to enable depth testing</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glEnable</a:t>
            </a:r>
            <a:r>
              <a:rPr lang="en-US" altLang="zh-TW" dirty="0">
                <a:latin typeface="Calibri" panose="020F0502020204030204" pitchFamily="34" charset="0"/>
                <a:cs typeface="Calibri" panose="020F0502020204030204" pitchFamily="34" charset="0"/>
              </a:rPr>
              <a:t>(</a:t>
            </a:r>
            <a:r>
              <a:rPr lang="en-US" altLang="zh-TW" dirty="0">
                <a:solidFill>
                  <a:srgbClr val="FF0000"/>
                </a:solidFill>
                <a:latin typeface="Calibri" panose="020F0502020204030204" pitchFamily="34" charset="0"/>
                <a:cs typeface="Calibri" panose="020F0502020204030204" pitchFamily="34" charset="0"/>
              </a:rPr>
              <a:t>GL_DEPTH_TEST</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While depth test enabled, OpenGL tests depth value of each fragment against the content in the depth buffer. If the test passes, the fragment is rendered. If not, the fragment is discarded</a:t>
            </a:r>
          </a:p>
          <a:p>
            <a:r>
              <a:rPr lang="en-US" altLang="zh-TW" dirty="0">
                <a:latin typeface="Calibri" panose="020F0502020204030204" pitchFamily="34" charset="0"/>
                <a:cs typeface="Calibri" panose="020F0502020204030204" pitchFamily="34" charset="0"/>
              </a:rPr>
              <a:t>void</a:t>
            </a:r>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glDepthFunc</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func</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Specify how the test is performed.</a:t>
            </a:r>
          </a:p>
          <a:p>
            <a:pPr marL="0" indent="0">
              <a:buNone/>
            </a:pPr>
            <a:r>
              <a:rPr lang="en-US" altLang="zh-TW" dirty="0" err="1">
                <a:latin typeface="Calibri" panose="020F0502020204030204" pitchFamily="34" charset="0"/>
                <a:cs typeface="Calibri" panose="020F0502020204030204" pitchFamily="34" charset="0"/>
              </a:rPr>
              <a:t>func</a:t>
            </a:r>
            <a:r>
              <a:rPr lang="en-US" altLang="zh-TW" dirty="0">
                <a:latin typeface="Calibri" panose="020F0502020204030204" pitchFamily="34" charset="0"/>
                <a:cs typeface="Calibri" panose="020F0502020204030204" pitchFamily="34" charset="0"/>
              </a:rPr>
              <a:t>: GL_NEVER, GL_LESS, GL_EQUAL, GL_LEQUAL, GL_GREATER, GL_GEQUAL, GL_NOTEQUAL, GL_ALWAYS</a:t>
            </a:r>
          </a:p>
          <a:p>
            <a:pPr marL="0" indent="0">
              <a:buNone/>
            </a:pPr>
            <a:r>
              <a:rPr lang="en-US" altLang="zh-TW" dirty="0">
                <a:latin typeface="Calibri" panose="020F0502020204030204" pitchFamily="34" charset="0"/>
                <a:cs typeface="Calibri" panose="020F0502020204030204" pitchFamily="34" charset="0"/>
              </a:rPr>
              <a:t>GL_LEQUAL: test passes if fragment depth &lt;= depth stored in buffer </a:t>
            </a:r>
            <a:endParaRPr lang="zh-TW" altLang="en-US" dirty="0">
              <a:latin typeface="Calibri" panose="020F0502020204030204" pitchFamily="34" charset="0"/>
              <a:cs typeface="Calibri" panose="020F0502020204030204" pitchFamily="34" charset="0"/>
            </a:endParaRPr>
          </a:p>
        </p:txBody>
      </p:sp>
      <p:pic>
        <p:nvPicPr>
          <p:cNvPr id="7" name="圖片 6">
            <a:extLst>
              <a:ext uri="{FF2B5EF4-FFF2-40B4-BE49-F238E27FC236}">
                <a16:creationId xmlns:a16="http://schemas.microsoft.com/office/drawing/2014/main" id="{25B0C817-E6CB-20ED-0AA4-98917F53CC03}"/>
              </a:ext>
            </a:extLst>
          </p:cNvPr>
          <p:cNvPicPr>
            <a:picLocks noChangeAspect="1"/>
          </p:cNvPicPr>
          <p:nvPr/>
        </p:nvPicPr>
        <p:blipFill>
          <a:blip r:embed="rId2"/>
          <a:stretch>
            <a:fillRect/>
          </a:stretch>
        </p:blipFill>
        <p:spPr>
          <a:xfrm>
            <a:off x="8467147" y="4076700"/>
            <a:ext cx="2648320" cy="514422"/>
          </a:xfrm>
          <a:prstGeom prst="rect">
            <a:avLst/>
          </a:prstGeom>
        </p:spPr>
      </p:pic>
    </p:spTree>
    <p:extLst>
      <p:ext uri="{BB962C8B-B14F-4D97-AF65-F5344CB8AC3E}">
        <p14:creationId xmlns:p14="http://schemas.microsoft.com/office/powerpoint/2010/main" val="469797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922B6F2-A6F4-9FBD-26CC-D9F4F3518C5E}"/>
              </a:ext>
            </a:extLst>
          </p:cNvPr>
          <p:cNvSpPr>
            <a:spLocks noGrp="1"/>
          </p:cNvSpPr>
          <p:nvPr>
            <p:ph type="title"/>
          </p:nvPr>
        </p:nvSpPr>
        <p:spPr/>
        <p:txBody>
          <a:bodyPr/>
          <a:lstStyle/>
          <a:p>
            <a:r>
              <a:rPr lang="en-US" altLang="zh-TW" dirty="0"/>
              <a:t>Face culling</a:t>
            </a:r>
            <a:endParaRPr lang="zh-TW" altLang="en-US" dirty="0"/>
          </a:p>
        </p:txBody>
      </p:sp>
      <p:sp>
        <p:nvSpPr>
          <p:cNvPr id="3" name="內容版面配置區 2">
            <a:extLst>
              <a:ext uri="{FF2B5EF4-FFF2-40B4-BE49-F238E27FC236}">
                <a16:creationId xmlns:a16="http://schemas.microsoft.com/office/drawing/2014/main" id="{4FA26B68-E01C-05D8-9D9B-D66A207E260C}"/>
              </a:ext>
            </a:extLst>
          </p:cNvPr>
          <p:cNvSpPr>
            <a:spLocks noGrp="1"/>
          </p:cNvSpPr>
          <p:nvPr>
            <p:ph idx="1"/>
          </p:nvPr>
        </p:nvSpPr>
        <p:spPr>
          <a:xfrm>
            <a:off x="1371600" y="2285999"/>
            <a:ext cx="9601200" cy="4058239"/>
          </a:xfrm>
        </p:spPr>
        <p:txBody>
          <a:bodyPr>
            <a:normAutofit/>
          </a:bodyPr>
          <a:lstStyle/>
          <a:p>
            <a:pPr marL="0" indent="0">
              <a:buNone/>
            </a:pPr>
            <a:r>
              <a:rPr lang="en-US" altLang="zh-TW" dirty="0">
                <a:latin typeface="Calibri" panose="020F0502020204030204" pitchFamily="34" charset="0"/>
                <a:cs typeface="Calibri" panose="020F0502020204030204" pitchFamily="34" charset="0"/>
              </a:rPr>
              <a:t>Face culling reduces the number of faces rendered by discarding face not visible</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glEnable</a:t>
            </a:r>
            <a:r>
              <a:rPr lang="en-US" altLang="zh-TW" dirty="0">
                <a:latin typeface="Calibri" panose="020F0502020204030204" pitchFamily="34" charset="0"/>
                <a:cs typeface="Calibri" panose="020F0502020204030204" pitchFamily="34" charset="0"/>
              </a:rPr>
              <a:t>(</a:t>
            </a:r>
            <a:r>
              <a:rPr lang="en-US" altLang="zh-TW" dirty="0">
                <a:solidFill>
                  <a:srgbClr val="FF0000"/>
                </a:solidFill>
                <a:latin typeface="Calibri" panose="020F0502020204030204" pitchFamily="34" charset="0"/>
                <a:cs typeface="Calibri" panose="020F0502020204030204" pitchFamily="34" charset="0"/>
              </a:rPr>
              <a:t>GL_CULL_FACE</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Tell OpenGL to enable face culling</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glFrontFace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mode)</a:t>
            </a:r>
          </a:p>
          <a:p>
            <a:pPr marL="0" indent="0">
              <a:buNone/>
            </a:pPr>
            <a:r>
              <a:rPr lang="en-US" altLang="zh-TW" dirty="0">
                <a:latin typeface="Calibri" panose="020F0502020204030204" pitchFamily="34" charset="0"/>
                <a:cs typeface="Calibri" panose="020F0502020204030204" pitchFamily="34" charset="0"/>
              </a:rPr>
              <a:t>mode: GL_CW, GL_CCW</a:t>
            </a:r>
          </a:p>
          <a:p>
            <a:pPr marL="0" indent="0">
              <a:buNone/>
            </a:pPr>
            <a:r>
              <a:rPr lang="en-US" altLang="zh-TW" dirty="0">
                <a:latin typeface="Calibri" panose="020F0502020204030204" pitchFamily="34" charset="0"/>
                <a:cs typeface="Calibri" panose="020F0502020204030204" pitchFamily="34" charset="0"/>
              </a:rPr>
              <a:t>Faces with specified ordered vertices are defined front </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glCullFace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mode)</a:t>
            </a:r>
          </a:p>
          <a:p>
            <a:pPr marL="0" indent="0">
              <a:buNone/>
            </a:pPr>
            <a:r>
              <a:rPr lang="en-US" altLang="zh-TW" dirty="0">
                <a:latin typeface="Calibri" panose="020F0502020204030204" pitchFamily="34" charset="0"/>
                <a:cs typeface="Calibri" panose="020F0502020204030204" pitchFamily="34" charset="0"/>
              </a:rPr>
              <a:t>mode: GL_FRONT, GL_BACK, GL_FRONT_AND_BACK</a:t>
            </a:r>
          </a:p>
          <a:p>
            <a:pPr marL="0" indent="0">
              <a:buNone/>
            </a:pPr>
            <a:r>
              <a:rPr lang="en-US" altLang="zh-TW" dirty="0">
                <a:latin typeface="Calibri" panose="020F0502020204030204" pitchFamily="34" charset="0"/>
                <a:cs typeface="Calibri" panose="020F0502020204030204" pitchFamily="34" charset="0"/>
              </a:rPr>
              <a:t>Cull specified faces</a:t>
            </a: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6621FE1C-3408-609B-5366-C817440EDF88}"/>
              </a:ext>
            </a:extLst>
          </p:cNvPr>
          <p:cNvPicPr>
            <a:picLocks noChangeAspect="1"/>
          </p:cNvPicPr>
          <p:nvPr/>
        </p:nvPicPr>
        <p:blipFill>
          <a:blip r:embed="rId2"/>
          <a:stretch>
            <a:fillRect/>
          </a:stretch>
        </p:blipFill>
        <p:spPr>
          <a:xfrm>
            <a:off x="7991575" y="4563907"/>
            <a:ext cx="3791932" cy="2137362"/>
          </a:xfrm>
          <a:prstGeom prst="rect">
            <a:avLst/>
          </a:prstGeom>
        </p:spPr>
      </p:pic>
      <p:pic>
        <p:nvPicPr>
          <p:cNvPr id="7" name="圖片 6">
            <a:extLst>
              <a:ext uri="{FF2B5EF4-FFF2-40B4-BE49-F238E27FC236}">
                <a16:creationId xmlns:a16="http://schemas.microsoft.com/office/drawing/2014/main" id="{AF6FF25B-F9AF-CB3E-A48B-1275B40086B4}"/>
              </a:ext>
            </a:extLst>
          </p:cNvPr>
          <p:cNvPicPr>
            <a:picLocks noChangeAspect="1"/>
          </p:cNvPicPr>
          <p:nvPr/>
        </p:nvPicPr>
        <p:blipFill>
          <a:blip r:embed="rId3"/>
          <a:stretch>
            <a:fillRect/>
          </a:stretch>
        </p:blipFill>
        <p:spPr>
          <a:xfrm>
            <a:off x="8818702" y="2714517"/>
            <a:ext cx="2495898" cy="771633"/>
          </a:xfrm>
          <a:prstGeom prst="rect">
            <a:avLst/>
          </a:prstGeom>
        </p:spPr>
      </p:pic>
    </p:spTree>
    <p:extLst>
      <p:ext uri="{BB962C8B-B14F-4D97-AF65-F5344CB8AC3E}">
        <p14:creationId xmlns:p14="http://schemas.microsoft.com/office/powerpoint/2010/main" val="1737030933"/>
      </p:ext>
    </p:extLst>
  </p:cSld>
  <p:clrMapOvr>
    <a:masterClrMapping/>
  </p:clrMapOvr>
</p:sld>
</file>

<file path=ppt/theme/theme1.xml><?xml version="1.0" encoding="utf-8"?>
<a:theme xmlns:a="http://schemas.openxmlformats.org/drawingml/2006/main" name="裁剪">
  <a:themeElements>
    <a:clrScheme name="裁剪">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裁剪">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裁剪">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TM10001105[[fn=裁剪]]</Template>
  <TotalTime>1574</TotalTime>
  <Words>1463</Words>
  <Application>Microsoft Office PowerPoint</Application>
  <PresentationFormat>寬螢幕</PresentationFormat>
  <Paragraphs>192</Paragraphs>
  <Slides>25</Slides>
  <Notes>12</Notes>
  <HiddenSlides>0</HiddenSlides>
  <MMClips>1</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25</vt:i4>
      </vt:variant>
    </vt:vector>
  </HeadingPairs>
  <TitlesOfParts>
    <vt:vector size="29" baseType="lpstr">
      <vt:lpstr>Arial</vt:lpstr>
      <vt:lpstr>Calibri</vt:lpstr>
      <vt:lpstr>Franklin Gothic Book</vt:lpstr>
      <vt:lpstr>裁剪</vt:lpstr>
      <vt:lpstr>HW1 Tutorial</vt:lpstr>
      <vt:lpstr>IDE &amp; Kit</vt:lpstr>
      <vt:lpstr>Architecture</vt:lpstr>
      <vt:lpstr>Initialize and window</vt:lpstr>
      <vt:lpstr>Initialize and window</vt:lpstr>
      <vt:lpstr>Initialize and window</vt:lpstr>
      <vt:lpstr>Initialize and window</vt:lpstr>
      <vt:lpstr>Depth test</vt:lpstr>
      <vt:lpstr>Face culling</vt:lpstr>
      <vt:lpstr>Display loop</vt:lpstr>
      <vt:lpstr>Draw a model</vt:lpstr>
      <vt:lpstr>Draw a model</vt:lpstr>
      <vt:lpstr>Model matrix</vt:lpstr>
      <vt:lpstr>Model matrix</vt:lpstr>
      <vt:lpstr>Model matrix</vt:lpstr>
      <vt:lpstr>View matrix</vt:lpstr>
      <vt:lpstr>Projection matrix</vt:lpstr>
      <vt:lpstr>Display loop</vt:lpstr>
      <vt:lpstr>Key callback</vt:lpstr>
      <vt:lpstr>Homework 1 – music box</vt:lpstr>
      <vt:lpstr>Homework 1</vt:lpstr>
      <vt:lpstr>Homework 1 – relative position</vt:lpstr>
      <vt:lpstr>Homework 1 - score</vt:lpstr>
      <vt:lpstr>Homework 1 - submission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蘇柏凱</dc:creator>
  <cp:lastModifiedBy>蘇柏凱</cp:lastModifiedBy>
  <cp:revision>21</cp:revision>
  <dcterms:created xsi:type="dcterms:W3CDTF">2022-09-22T14:48:51Z</dcterms:created>
  <dcterms:modified xsi:type="dcterms:W3CDTF">2022-10-04T08:02:30Z</dcterms:modified>
</cp:coreProperties>
</file>

<file path=docProps/thumbnail.jpeg>
</file>